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9" r:id="rId1"/>
  </p:sldMasterIdLst>
  <p:sldIdLst>
    <p:sldId id="256" r:id="rId2"/>
    <p:sldId id="257" r:id="rId3"/>
    <p:sldId id="260" r:id="rId4"/>
    <p:sldId id="268" r:id="rId5"/>
    <p:sldId id="261" r:id="rId6"/>
    <p:sldId id="276" r:id="rId7"/>
    <p:sldId id="272" r:id="rId8"/>
    <p:sldId id="258" r:id="rId9"/>
    <p:sldId id="269" r:id="rId10"/>
    <p:sldId id="270" r:id="rId11"/>
    <p:sldId id="271" r:id="rId12"/>
    <p:sldId id="262" r:id="rId13"/>
    <p:sldId id="266" r:id="rId14"/>
    <p:sldId id="273" r:id="rId15"/>
    <p:sldId id="263" r:id="rId16"/>
    <p:sldId id="274" r:id="rId17"/>
    <p:sldId id="275" r:id="rId18"/>
    <p:sldId id="265" r:id="rId19"/>
    <p:sldId id="267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590"/>
    <p:restoredTop sz="94606"/>
  </p:normalViewPr>
  <p:slideViewPr>
    <p:cSldViewPr snapToGrid="0" snapToObjects="1">
      <p:cViewPr>
        <p:scale>
          <a:sx n="74" d="100"/>
          <a:sy n="74" d="100"/>
        </p:scale>
        <p:origin x="944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1C8A13-F903-462D-805D-C297E0AE146F}" type="doc">
      <dgm:prSet loTypeId="urn:microsoft.com/office/officeart/2016/7/layout/VerticalHollowAction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C1EC52C-0CC8-46BB-A75F-D84842FD984D}">
      <dgm:prSet custT="1"/>
      <dgm:spPr/>
      <dgm:t>
        <a:bodyPr/>
        <a:lstStyle/>
        <a:p>
          <a:r>
            <a:rPr lang="en-US" sz="2400"/>
            <a:t>TOUCH</a:t>
          </a:r>
        </a:p>
      </dgm:t>
    </dgm:pt>
    <dgm:pt modelId="{9F64DD34-EAEB-4390-93C1-09E148EEDBFB}" type="parTrans" cxnId="{18D28A70-0E5E-4C97-9967-AC06E952DC80}">
      <dgm:prSet/>
      <dgm:spPr/>
      <dgm:t>
        <a:bodyPr/>
        <a:lstStyle/>
        <a:p>
          <a:endParaRPr lang="en-US" sz="2400"/>
        </a:p>
      </dgm:t>
    </dgm:pt>
    <dgm:pt modelId="{0CFA781D-AEC3-41C8-9290-26C4298DECA2}" type="sibTrans" cxnId="{18D28A70-0E5E-4C97-9967-AC06E952DC80}">
      <dgm:prSet/>
      <dgm:spPr/>
      <dgm:t>
        <a:bodyPr/>
        <a:lstStyle/>
        <a:p>
          <a:endParaRPr lang="en-US" sz="2400"/>
        </a:p>
      </dgm:t>
    </dgm:pt>
    <dgm:pt modelId="{6BF1D59C-8336-48B4-8EFF-F74C536FE335}">
      <dgm:prSet custT="1"/>
      <dgm:spPr/>
      <dgm:t>
        <a:bodyPr/>
        <a:lstStyle/>
        <a:p>
          <a:r>
            <a:rPr lang="en-US" sz="1800" dirty="0"/>
            <a:t>Translating Osteopathic Understanding into Community Health</a:t>
          </a:r>
        </a:p>
      </dgm:t>
    </dgm:pt>
    <dgm:pt modelId="{7046B26F-B0F8-40DC-9E34-6FD1972096BB}" type="parTrans" cxnId="{445617FE-C0C1-402E-89F8-E27B9FEF77CE}">
      <dgm:prSet/>
      <dgm:spPr/>
      <dgm:t>
        <a:bodyPr/>
        <a:lstStyle/>
        <a:p>
          <a:endParaRPr lang="en-US" sz="2400"/>
        </a:p>
      </dgm:t>
    </dgm:pt>
    <dgm:pt modelId="{03C90F17-A6F7-40C9-8731-0AE74BB1477F}" type="sibTrans" cxnId="{445617FE-C0C1-402E-89F8-E27B9FEF77CE}">
      <dgm:prSet/>
      <dgm:spPr/>
      <dgm:t>
        <a:bodyPr/>
        <a:lstStyle/>
        <a:p>
          <a:endParaRPr lang="en-US" sz="2400"/>
        </a:p>
      </dgm:t>
    </dgm:pt>
    <dgm:pt modelId="{C747CF02-F917-4003-887F-17A5A6D43975}">
      <dgm:prSet custT="1"/>
      <dgm:spPr/>
      <dgm:t>
        <a:bodyPr/>
        <a:lstStyle/>
        <a:p>
          <a:r>
            <a:rPr lang="en-US" sz="2400"/>
            <a:t>Goal</a:t>
          </a:r>
        </a:p>
      </dgm:t>
    </dgm:pt>
    <dgm:pt modelId="{0346C876-B65E-49B2-BC80-B11397FC5A64}" type="parTrans" cxnId="{5408320F-34DC-4117-93A4-ED460D11F97C}">
      <dgm:prSet/>
      <dgm:spPr/>
      <dgm:t>
        <a:bodyPr/>
        <a:lstStyle/>
        <a:p>
          <a:endParaRPr lang="en-US" sz="2400"/>
        </a:p>
      </dgm:t>
    </dgm:pt>
    <dgm:pt modelId="{1C304E05-1A2C-4BC2-A933-1EB5467B7E08}" type="sibTrans" cxnId="{5408320F-34DC-4117-93A4-ED460D11F97C}">
      <dgm:prSet/>
      <dgm:spPr/>
      <dgm:t>
        <a:bodyPr/>
        <a:lstStyle/>
        <a:p>
          <a:endParaRPr lang="en-US" sz="2400"/>
        </a:p>
      </dgm:t>
    </dgm:pt>
    <dgm:pt modelId="{11352942-D7A1-40CA-B364-B013F5BD00EE}">
      <dgm:prSet custT="1"/>
      <dgm:spPr/>
      <dgm:t>
        <a:bodyPr/>
        <a:lstStyle/>
        <a:p>
          <a:r>
            <a:rPr lang="en-US" sz="1800" dirty="0"/>
            <a:t>Encourage osteopathic medical student involvement into the community to expand understanding of osteopathic values. </a:t>
          </a:r>
        </a:p>
      </dgm:t>
    </dgm:pt>
    <dgm:pt modelId="{BF85301B-B29F-42FC-8D96-8C2BA4E27A11}" type="parTrans" cxnId="{0A3F4D30-E805-4AD0-96EF-E2A7F5135589}">
      <dgm:prSet/>
      <dgm:spPr/>
      <dgm:t>
        <a:bodyPr/>
        <a:lstStyle/>
        <a:p>
          <a:endParaRPr lang="en-US" sz="2400"/>
        </a:p>
      </dgm:t>
    </dgm:pt>
    <dgm:pt modelId="{6C988EAA-F1AF-4F47-BDEF-AB638080B220}" type="sibTrans" cxnId="{0A3F4D30-E805-4AD0-96EF-E2A7F5135589}">
      <dgm:prSet/>
      <dgm:spPr/>
      <dgm:t>
        <a:bodyPr/>
        <a:lstStyle/>
        <a:p>
          <a:endParaRPr lang="en-US" sz="2400"/>
        </a:p>
      </dgm:t>
    </dgm:pt>
    <dgm:pt modelId="{0E20B666-F929-4111-ABAA-B55D2B018F88}">
      <dgm:prSet custT="1"/>
      <dgm:spPr/>
      <dgm:t>
        <a:bodyPr/>
        <a:lstStyle/>
        <a:p>
          <a:r>
            <a:rPr lang="en-US" sz="2400" dirty="0"/>
            <a:t>Hours</a:t>
          </a:r>
        </a:p>
      </dgm:t>
    </dgm:pt>
    <dgm:pt modelId="{DEA95044-40A5-4D80-B451-75BD5CF5B137}" type="parTrans" cxnId="{AE0F75DB-0207-4B3E-901A-35EC9A0FA802}">
      <dgm:prSet/>
      <dgm:spPr/>
      <dgm:t>
        <a:bodyPr/>
        <a:lstStyle/>
        <a:p>
          <a:endParaRPr lang="en-US" sz="2400"/>
        </a:p>
      </dgm:t>
    </dgm:pt>
    <dgm:pt modelId="{C2372AF4-6CBC-4F61-821C-5ECB90FE781C}" type="sibTrans" cxnId="{AE0F75DB-0207-4B3E-901A-35EC9A0FA802}">
      <dgm:prSet/>
      <dgm:spPr/>
      <dgm:t>
        <a:bodyPr/>
        <a:lstStyle/>
        <a:p>
          <a:endParaRPr lang="en-US" sz="2400"/>
        </a:p>
      </dgm:t>
    </dgm:pt>
    <dgm:pt modelId="{01FCAF14-F784-4416-93AD-221287CDF8C8}">
      <dgm:prSet custT="1"/>
      <dgm:spPr/>
      <dgm:t>
        <a:bodyPr/>
        <a:lstStyle/>
        <a:p>
          <a:r>
            <a:rPr lang="en-US" sz="1800"/>
            <a:t>TOUCH vs. Volunteer Hours</a:t>
          </a:r>
        </a:p>
      </dgm:t>
    </dgm:pt>
    <dgm:pt modelId="{CA80C2F8-BA32-44A2-A3E9-A9FBC54ADC71}" type="parTrans" cxnId="{5DD44852-8EF6-4339-B876-E69397FF9BC6}">
      <dgm:prSet/>
      <dgm:spPr/>
      <dgm:t>
        <a:bodyPr/>
        <a:lstStyle/>
        <a:p>
          <a:endParaRPr lang="en-US" sz="2400"/>
        </a:p>
      </dgm:t>
    </dgm:pt>
    <dgm:pt modelId="{58818C14-4772-4DF4-AE67-BB712B768A76}" type="sibTrans" cxnId="{5DD44852-8EF6-4339-B876-E69397FF9BC6}">
      <dgm:prSet/>
      <dgm:spPr/>
      <dgm:t>
        <a:bodyPr/>
        <a:lstStyle/>
        <a:p>
          <a:endParaRPr lang="en-US" sz="2400"/>
        </a:p>
      </dgm:t>
    </dgm:pt>
    <dgm:pt modelId="{EDD883C2-B07F-498C-A3D4-20F47AA31AB7}">
      <dgm:prSet custT="1"/>
      <dgm:spPr/>
      <dgm:t>
        <a:bodyPr/>
        <a:lstStyle/>
        <a:p>
          <a:r>
            <a:rPr lang="en-US" sz="1400"/>
            <a:t>TOUCH: activities that improve the health and wellness of a community in order to spread osteopathic tenets.</a:t>
          </a:r>
        </a:p>
      </dgm:t>
    </dgm:pt>
    <dgm:pt modelId="{CB9843BF-C934-4CDA-B9A6-8CDE37C54A61}" type="parTrans" cxnId="{8C11A361-0FF9-426C-95F6-7559B4E71892}">
      <dgm:prSet/>
      <dgm:spPr/>
      <dgm:t>
        <a:bodyPr/>
        <a:lstStyle/>
        <a:p>
          <a:endParaRPr lang="en-US" sz="2400"/>
        </a:p>
      </dgm:t>
    </dgm:pt>
    <dgm:pt modelId="{11E0E199-0149-426D-AA2F-B1A3D4FB2C9F}" type="sibTrans" cxnId="{8C11A361-0FF9-426C-95F6-7559B4E71892}">
      <dgm:prSet/>
      <dgm:spPr/>
      <dgm:t>
        <a:bodyPr/>
        <a:lstStyle/>
        <a:p>
          <a:endParaRPr lang="en-US" sz="2400"/>
        </a:p>
      </dgm:t>
    </dgm:pt>
    <dgm:pt modelId="{4A0169DD-09B8-4DC4-A7B7-2830FE397E36}">
      <dgm:prSet custT="1"/>
      <dgm:spPr/>
      <dgm:t>
        <a:bodyPr/>
        <a:lstStyle/>
        <a:p>
          <a:r>
            <a:rPr lang="en-US" sz="1400" dirty="0"/>
            <a:t>Volunteer Hours: any activity that does not meet TOUCH standards. </a:t>
          </a:r>
        </a:p>
      </dgm:t>
    </dgm:pt>
    <dgm:pt modelId="{7D691F9A-E371-4281-B7C2-EA8545B288D6}" type="parTrans" cxnId="{612BDE99-0A7D-493E-88AB-C6FBA924D964}">
      <dgm:prSet/>
      <dgm:spPr/>
      <dgm:t>
        <a:bodyPr/>
        <a:lstStyle/>
        <a:p>
          <a:endParaRPr lang="en-US" sz="2400"/>
        </a:p>
      </dgm:t>
    </dgm:pt>
    <dgm:pt modelId="{3C2A2AC2-C1BF-45E0-A1DF-E2942D10F526}" type="sibTrans" cxnId="{612BDE99-0A7D-493E-88AB-C6FBA924D964}">
      <dgm:prSet/>
      <dgm:spPr/>
      <dgm:t>
        <a:bodyPr/>
        <a:lstStyle/>
        <a:p>
          <a:endParaRPr lang="en-US" sz="2400"/>
        </a:p>
      </dgm:t>
    </dgm:pt>
    <dgm:pt modelId="{0B569367-D0E6-4D41-B1F7-FCCB255D50B0}" type="pres">
      <dgm:prSet presAssocID="{711C8A13-F903-462D-805D-C297E0AE146F}" presName="Name0" presStyleCnt="0">
        <dgm:presLayoutVars>
          <dgm:dir/>
          <dgm:animLvl val="lvl"/>
          <dgm:resizeHandles val="exact"/>
        </dgm:presLayoutVars>
      </dgm:prSet>
      <dgm:spPr/>
    </dgm:pt>
    <dgm:pt modelId="{78DF0540-A689-BA47-8EBD-B97C811E87EA}" type="pres">
      <dgm:prSet presAssocID="{2C1EC52C-0CC8-46BB-A75F-D84842FD984D}" presName="linNode" presStyleCnt="0"/>
      <dgm:spPr/>
    </dgm:pt>
    <dgm:pt modelId="{A480D295-2A5D-8B49-8DAE-DA1ECB4ECF48}" type="pres">
      <dgm:prSet presAssocID="{2C1EC52C-0CC8-46BB-A75F-D84842FD984D}" presName="parentText" presStyleLbl="solidFgAcc1" presStyleIdx="0" presStyleCnt="3">
        <dgm:presLayoutVars>
          <dgm:chMax val="1"/>
          <dgm:bulletEnabled/>
        </dgm:presLayoutVars>
      </dgm:prSet>
      <dgm:spPr/>
    </dgm:pt>
    <dgm:pt modelId="{A5A01449-76FC-0540-B000-564867C40540}" type="pres">
      <dgm:prSet presAssocID="{2C1EC52C-0CC8-46BB-A75F-D84842FD984D}" presName="descendantText" presStyleLbl="alignNode1" presStyleIdx="0" presStyleCnt="3">
        <dgm:presLayoutVars>
          <dgm:bulletEnabled/>
        </dgm:presLayoutVars>
      </dgm:prSet>
      <dgm:spPr/>
    </dgm:pt>
    <dgm:pt modelId="{6EBC1C82-7C26-DD40-B031-6C8B09824364}" type="pres">
      <dgm:prSet presAssocID="{0CFA781D-AEC3-41C8-9290-26C4298DECA2}" presName="sp" presStyleCnt="0"/>
      <dgm:spPr/>
    </dgm:pt>
    <dgm:pt modelId="{9F5C59B1-8D50-C040-9D55-210585B246D9}" type="pres">
      <dgm:prSet presAssocID="{C747CF02-F917-4003-887F-17A5A6D43975}" presName="linNode" presStyleCnt="0"/>
      <dgm:spPr/>
    </dgm:pt>
    <dgm:pt modelId="{46522550-EFF5-6243-8D05-6A602C4668D4}" type="pres">
      <dgm:prSet presAssocID="{C747CF02-F917-4003-887F-17A5A6D43975}" presName="parentText" presStyleLbl="solidFgAcc1" presStyleIdx="1" presStyleCnt="3">
        <dgm:presLayoutVars>
          <dgm:chMax val="1"/>
          <dgm:bulletEnabled/>
        </dgm:presLayoutVars>
      </dgm:prSet>
      <dgm:spPr/>
    </dgm:pt>
    <dgm:pt modelId="{3B7E9F60-31CB-7E4E-B618-71DD7F7CAD0B}" type="pres">
      <dgm:prSet presAssocID="{C747CF02-F917-4003-887F-17A5A6D43975}" presName="descendantText" presStyleLbl="alignNode1" presStyleIdx="1" presStyleCnt="3">
        <dgm:presLayoutVars>
          <dgm:bulletEnabled/>
        </dgm:presLayoutVars>
      </dgm:prSet>
      <dgm:spPr/>
    </dgm:pt>
    <dgm:pt modelId="{BE0BE530-5B58-B048-9491-17728F34D456}" type="pres">
      <dgm:prSet presAssocID="{1C304E05-1A2C-4BC2-A933-1EB5467B7E08}" presName="sp" presStyleCnt="0"/>
      <dgm:spPr/>
    </dgm:pt>
    <dgm:pt modelId="{D65CDA16-EAA5-C64B-B4A4-5C8304698991}" type="pres">
      <dgm:prSet presAssocID="{0E20B666-F929-4111-ABAA-B55D2B018F88}" presName="linNode" presStyleCnt="0"/>
      <dgm:spPr/>
    </dgm:pt>
    <dgm:pt modelId="{94F97B4B-0B49-5746-BC69-D5ADEE5B1F3C}" type="pres">
      <dgm:prSet presAssocID="{0E20B666-F929-4111-ABAA-B55D2B018F88}" presName="parentText" presStyleLbl="solidFgAcc1" presStyleIdx="2" presStyleCnt="3">
        <dgm:presLayoutVars>
          <dgm:chMax val="1"/>
          <dgm:bulletEnabled/>
        </dgm:presLayoutVars>
      </dgm:prSet>
      <dgm:spPr/>
    </dgm:pt>
    <dgm:pt modelId="{15A1A35A-A401-8948-B9E1-FFF7DDA128A1}" type="pres">
      <dgm:prSet presAssocID="{0E20B666-F929-4111-ABAA-B55D2B018F88}" presName="descendantText" presStyleLbl="alignNode1" presStyleIdx="2" presStyleCnt="3">
        <dgm:presLayoutVars>
          <dgm:bulletEnabled/>
        </dgm:presLayoutVars>
      </dgm:prSet>
      <dgm:spPr/>
    </dgm:pt>
  </dgm:ptLst>
  <dgm:cxnLst>
    <dgm:cxn modelId="{5408320F-34DC-4117-93A4-ED460D11F97C}" srcId="{711C8A13-F903-462D-805D-C297E0AE146F}" destId="{C747CF02-F917-4003-887F-17A5A6D43975}" srcOrd="1" destOrd="0" parTransId="{0346C876-B65E-49B2-BC80-B11397FC5A64}" sibTransId="{1C304E05-1A2C-4BC2-A933-1EB5467B7E08}"/>
    <dgm:cxn modelId="{0A3F4D30-E805-4AD0-96EF-E2A7F5135589}" srcId="{C747CF02-F917-4003-887F-17A5A6D43975}" destId="{11352942-D7A1-40CA-B364-B013F5BD00EE}" srcOrd="0" destOrd="0" parTransId="{BF85301B-B29F-42FC-8D96-8C2BA4E27A11}" sibTransId="{6C988EAA-F1AF-4F47-BDEF-AB638080B220}"/>
    <dgm:cxn modelId="{1ABC7337-DCBB-4E40-8006-C9E39D877F58}" type="presOf" srcId="{711C8A13-F903-462D-805D-C297E0AE146F}" destId="{0B569367-D0E6-4D41-B1F7-FCCB255D50B0}" srcOrd="0" destOrd="0" presId="urn:microsoft.com/office/officeart/2016/7/layout/VerticalHollowActionList"/>
    <dgm:cxn modelId="{5DD44852-8EF6-4339-B876-E69397FF9BC6}" srcId="{0E20B666-F929-4111-ABAA-B55D2B018F88}" destId="{01FCAF14-F784-4416-93AD-221287CDF8C8}" srcOrd="0" destOrd="0" parTransId="{CA80C2F8-BA32-44A2-A3E9-A9FBC54ADC71}" sibTransId="{58818C14-4772-4DF4-AE67-BB712B768A76}"/>
    <dgm:cxn modelId="{848DFA56-7268-CF42-9BDA-E2E42163C6EB}" type="presOf" srcId="{EDD883C2-B07F-498C-A3D4-20F47AA31AB7}" destId="{15A1A35A-A401-8948-B9E1-FFF7DDA128A1}" srcOrd="0" destOrd="1" presId="urn:microsoft.com/office/officeart/2016/7/layout/VerticalHollowActionList"/>
    <dgm:cxn modelId="{8C11A361-0FF9-426C-95F6-7559B4E71892}" srcId="{01FCAF14-F784-4416-93AD-221287CDF8C8}" destId="{EDD883C2-B07F-498C-A3D4-20F47AA31AB7}" srcOrd="0" destOrd="0" parTransId="{CB9843BF-C934-4CDA-B9A6-8CDE37C54A61}" sibTransId="{11E0E199-0149-426D-AA2F-B1A3D4FB2C9F}"/>
    <dgm:cxn modelId="{18D28A70-0E5E-4C97-9967-AC06E952DC80}" srcId="{711C8A13-F903-462D-805D-C297E0AE146F}" destId="{2C1EC52C-0CC8-46BB-A75F-D84842FD984D}" srcOrd="0" destOrd="0" parTransId="{9F64DD34-EAEB-4390-93C1-09E148EEDBFB}" sibTransId="{0CFA781D-AEC3-41C8-9290-26C4298DECA2}"/>
    <dgm:cxn modelId="{66A1187C-7803-4A4E-B3E2-2FADA38CCF54}" type="presOf" srcId="{11352942-D7A1-40CA-B364-B013F5BD00EE}" destId="{3B7E9F60-31CB-7E4E-B618-71DD7F7CAD0B}" srcOrd="0" destOrd="0" presId="urn:microsoft.com/office/officeart/2016/7/layout/VerticalHollowActionList"/>
    <dgm:cxn modelId="{10CF3293-9A39-B248-AFA3-ED9041726165}" type="presOf" srcId="{C747CF02-F917-4003-887F-17A5A6D43975}" destId="{46522550-EFF5-6243-8D05-6A602C4668D4}" srcOrd="0" destOrd="0" presId="urn:microsoft.com/office/officeart/2016/7/layout/VerticalHollowActionList"/>
    <dgm:cxn modelId="{612BDE99-0A7D-493E-88AB-C6FBA924D964}" srcId="{01FCAF14-F784-4416-93AD-221287CDF8C8}" destId="{4A0169DD-09B8-4DC4-A7B7-2830FE397E36}" srcOrd="1" destOrd="0" parTransId="{7D691F9A-E371-4281-B7C2-EA8545B288D6}" sibTransId="{3C2A2AC2-C1BF-45E0-A1DF-E2942D10F526}"/>
    <dgm:cxn modelId="{97FABD9A-97D3-C240-B95E-0D9E857F3F53}" type="presOf" srcId="{0E20B666-F929-4111-ABAA-B55D2B018F88}" destId="{94F97B4B-0B49-5746-BC69-D5ADEE5B1F3C}" srcOrd="0" destOrd="0" presId="urn:microsoft.com/office/officeart/2016/7/layout/VerticalHollowActionList"/>
    <dgm:cxn modelId="{D1DF4FBF-6ECE-BA45-9C58-32BCED12D8EE}" type="presOf" srcId="{6BF1D59C-8336-48B4-8EFF-F74C536FE335}" destId="{A5A01449-76FC-0540-B000-564867C40540}" srcOrd="0" destOrd="0" presId="urn:microsoft.com/office/officeart/2016/7/layout/VerticalHollowActionList"/>
    <dgm:cxn modelId="{AE0F75DB-0207-4B3E-901A-35EC9A0FA802}" srcId="{711C8A13-F903-462D-805D-C297E0AE146F}" destId="{0E20B666-F929-4111-ABAA-B55D2B018F88}" srcOrd="2" destOrd="0" parTransId="{DEA95044-40A5-4D80-B451-75BD5CF5B137}" sibTransId="{C2372AF4-6CBC-4F61-821C-5ECB90FE781C}"/>
    <dgm:cxn modelId="{CFB72BE5-1BF7-DF47-93BD-0943B3FF4C7C}" type="presOf" srcId="{2C1EC52C-0CC8-46BB-A75F-D84842FD984D}" destId="{A480D295-2A5D-8B49-8DAE-DA1ECB4ECF48}" srcOrd="0" destOrd="0" presId="urn:microsoft.com/office/officeart/2016/7/layout/VerticalHollowActionList"/>
    <dgm:cxn modelId="{F70010EC-A9D6-4D42-B587-9CDD35F9FF16}" type="presOf" srcId="{4A0169DD-09B8-4DC4-A7B7-2830FE397E36}" destId="{15A1A35A-A401-8948-B9E1-FFF7DDA128A1}" srcOrd="0" destOrd="2" presId="urn:microsoft.com/office/officeart/2016/7/layout/VerticalHollowActionList"/>
    <dgm:cxn modelId="{798433FD-8EB0-E94F-98C6-6BC78C49ADC7}" type="presOf" srcId="{01FCAF14-F784-4416-93AD-221287CDF8C8}" destId="{15A1A35A-A401-8948-B9E1-FFF7DDA128A1}" srcOrd="0" destOrd="0" presId="urn:microsoft.com/office/officeart/2016/7/layout/VerticalHollowActionList"/>
    <dgm:cxn modelId="{445617FE-C0C1-402E-89F8-E27B9FEF77CE}" srcId="{2C1EC52C-0CC8-46BB-A75F-D84842FD984D}" destId="{6BF1D59C-8336-48B4-8EFF-F74C536FE335}" srcOrd="0" destOrd="0" parTransId="{7046B26F-B0F8-40DC-9E34-6FD1972096BB}" sibTransId="{03C90F17-A6F7-40C9-8731-0AE74BB1477F}"/>
    <dgm:cxn modelId="{988BFD46-B48D-714D-B8FF-858B16A7FA76}" type="presParOf" srcId="{0B569367-D0E6-4D41-B1F7-FCCB255D50B0}" destId="{78DF0540-A689-BA47-8EBD-B97C811E87EA}" srcOrd="0" destOrd="0" presId="urn:microsoft.com/office/officeart/2016/7/layout/VerticalHollowActionList"/>
    <dgm:cxn modelId="{19F64760-875D-D44B-8FB3-46A4DAA923CC}" type="presParOf" srcId="{78DF0540-A689-BA47-8EBD-B97C811E87EA}" destId="{A480D295-2A5D-8B49-8DAE-DA1ECB4ECF48}" srcOrd="0" destOrd="0" presId="urn:microsoft.com/office/officeart/2016/7/layout/VerticalHollowActionList"/>
    <dgm:cxn modelId="{7CDF8A62-AC1F-0C48-BB45-1287B33B6C3D}" type="presParOf" srcId="{78DF0540-A689-BA47-8EBD-B97C811E87EA}" destId="{A5A01449-76FC-0540-B000-564867C40540}" srcOrd="1" destOrd="0" presId="urn:microsoft.com/office/officeart/2016/7/layout/VerticalHollowActionList"/>
    <dgm:cxn modelId="{B9ED6108-6F1A-6241-9F11-570BDE94FCCE}" type="presParOf" srcId="{0B569367-D0E6-4D41-B1F7-FCCB255D50B0}" destId="{6EBC1C82-7C26-DD40-B031-6C8B09824364}" srcOrd="1" destOrd="0" presId="urn:microsoft.com/office/officeart/2016/7/layout/VerticalHollowActionList"/>
    <dgm:cxn modelId="{23234675-31C1-3040-805C-BB13C79CE91E}" type="presParOf" srcId="{0B569367-D0E6-4D41-B1F7-FCCB255D50B0}" destId="{9F5C59B1-8D50-C040-9D55-210585B246D9}" srcOrd="2" destOrd="0" presId="urn:microsoft.com/office/officeart/2016/7/layout/VerticalHollowActionList"/>
    <dgm:cxn modelId="{2DB5B402-31C4-E04B-B691-B8A1B00C4650}" type="presParOf" srcId="{9F5C59B1-8D50-C040-9D55-210585B246D9}" destId="{46522550-EFF5-6243-8D05-6A602C4668D4}" srcOrd="0" destOrd="0" presId="urn:microsoft.com/office/officeart/2016/7/layout/VerticalHollowActionList"/>
    <dgm:cxn modelId="{DC8AD316-2A0E-0749-A6CB-3131FFF555DF}" type="presParOf" srcId="{9F5C59B1-8D50-C040-9D55-210585B246D9}" destId="{3B7E9F60-31CB-7E4E-B618-71DD7F7CAD0B}" srcOrd="1" destOrd="0" presId="urn:microsoft.com/office/officeart/2016/7/layout/VerticalHollowActionList"/>
    <dgm:cxn modelId="{CC0462B3-C9F3-1141-B46A-EE8B02127F97}" type="presParOf" srcId="{0B569367-D0E6-4D41-B1F7-FCCB255D50B0}" destId="{BE0BE530-5B58-B048-9491-17728F34D456}" srcOrd="3" destOrd="0" presId="urn:microsoft.com/office/officeart/2016/7/layout/VerticalHollowActionList"/>
    <dgm:cxn modelId="{F453E030-D3C1-2F4D-B4F5-F7B30A4A9002}" type="presParOf" srcId="{0B569367-D0E6-4D41-B1F7-FCCB255D50B0}" destId="{D65CDA16-EAA5-C64B-B4A4-5C8304698991}" srcOrd="4" destOrd="0" presId="urn:microsoft.com/office/officeart/2016/7/layout/VerticalHollowActionList"/>
    <dgm:cxn modelId="{A1201923-B249-634D-A248-484DF93DF1D5}" type="presParOf" srcId="{D65CDA16-EAA5-C64B-B4A4-5C8304698991}" destId="{94F97B4B-0B49-5746-BC69-D5ADEE5B1F3C}" srcOrd="0" destOrd="0" presId="urn:microsoft.com/office/officeart/2016/7/layout/VerticalHollowActionList"/>
    <dgm:cxn modelId="{C2907742-2946-9C4A-8C89-A1FEFAAFF265}" type="presParOf" srcId="{D65CDA16-EAA5-C64B-B4A4-5C8304698991}" destId="{15A1A35A-A401-8948-B9E1-FFF7DDA128A1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A3C170-77C5-4108-B03A-98A4BD59F7B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F506FED4-8CFE-49CC-AC72-9141A2E2B487}">
      <dgm:prSet/>
      <dgm:spPr/>
      <dgm:t>
        <a:bodyPr/>
        <a:lstStyle/>
        <a:p>
          <a:r>
            <a:rPr lang="en-US" dirty="0"/>
            <a:t>1 hour of eligible TOUCH volunteerism = 1 TOUCH point</a:t>
          </a:r>
        </a:p>
      </dgm:t>
    </dgm:pt>
    <dgm:pt modelId="{B590CD2F-3AB3-4EA1-9619-52F65594CF71}" type="parTrans" cxnId="{89D09F6C-C00C-4FD8-88AC-767834FEC702}">
      <dgm:prSet/>
      <dgm:spPr/>
      <dgm:t>
        <a:bodyPr/>
        <a:lstStyle/>
        <a:p>
          <a:endParaRPr lang="en-US"/>
        </a:p>
      </dgm:t>
    </dgm:pt>
    <dgm:pt modelId="{D91C9064-75C5-4577-8554-EFA25AA86020}" type="sibTrans" cxnId="{89D09F6C-C00C-4FD8-88AC-767834FEC702}">
      <dgm:prSet/>
      <dgm:spPr/>
      <dgm:t>
        <a:bodyPr/>
        <a:lstStyle/>
        <a:p>
          <a:endParaRPr lang="en-US"/>
        </a:p>
      </dgm:t>
    </dgm:pt>
    <dgm:pt modelId="{D39A4D0C-A2AB-4004-9348-843ECFB72046}">
      <dgm:prSet/>
      <dgm:spPr/>
      <dgm:t>
        <a:bodyPr/>
        <a:lstStyle/>
        <a:p>
          <a:r>
            <a:rPr lang="en-US"/>
            <a:t>TOUCH year starts May 1</a:t>
          </a:r>
          <a:r>
            <a:rPr lang="en-US" baseline="30000"/>
            <a:t>st</a:t>
          </a:r>
          <a:r>
            <a:rPr lang="en-US"/>
            <a:t> and ends April 30</a:t>
          </a:r>
          <a:r>
            <a:rPr lang="en-US" baseline="30000"/>
            <a:t>th</a:t>
          </a:r>
          <a:r>
            <a:rPr lang="en-US"/>
            <a:t> of following year</a:t>
          </a:r>
        </a:p>
      </dgm:t>
    </dgm:pt>
    <dgm:pt modelId="{591EE2BB-6D18-4ADB-B6C4-4CCB4E29C7FB}" type="parTrans" cxnId="{96DE6F1C-F233-421F-A660-2DEC5342DF55}">
      <dgm:prSet/>
      <dgm:spPr/>
      <dgm:t>
        <a:bodyPr/>
        <a:lstStyle/>
        <a:p>
          <a:endParaRPr lang="en-US"/>
        </a:p>
      </dgm:t>
    </dgm:pt>
    <dgm:pt modelId="{9F2F9054-B3D5-44F0-BD0F-012DC6D1E909}" type="sibTrans" cxnId="{96DE6F1C-F233-421F-A660-2DEC5342DF55}">
      <dgm:prSet/>
      <dgm:spPr/>
      <dgm:t>
        <a:bodyPr/>
        <a:lstStyle/>
        <a:p>
          <a:endParaRPr lang="en-US"/>
        </a:p>
      </dgm:t>
    </dgm:pt>
    <dgm:pt modelId="{4B107C82-B992-4463-9D21-117BDD477537}" type="pres">
      <dgm:prSet presAssocID="{51A3C170-77C5-4108-B03A-98A4BD59F7BA}" presName="root" presStyleCnt="0">
        <dgm:presLayoutVars>
          <dgm:dir/>
          <dgm:resizeHandles val="exact"/>
        </dgm:presLayoutVars>
      </dgm:prSet>
      <dgm:spPr/>
    </dgm:pt>
    <dgm:pt modelId="{ADE2C142-C802-44CF-9924-F180CC3BA57E}" type="pres">
      <dgm:prSet presAssocID="{F506FED4-8CFE-49CC-AC72-9141A2E2B487}" presName="compNode" presStyleCnt="0"/>
      <dgm:spPr/>
    </dgm:pt>
    <dgm:pt modelId="{4070A7C1-656F-443A-8033-CE54787F5D2B}" type="pres">
      <dgm:prSet presAssocID="{F506FED4-8CFE-49CC-AC72-9141A2E2B487}" presName="bgRect" presStyleLbl="bgShp" presStyleIdx="0" presStyleCnt="2" custLinFactNeighborX="18614" custLinFactNeighborY="4782"/>
      <dgm:spPr/>
    </dgm:pt>
    <dgm:pt modelId="{FAA68ED9-0938-4803-B37B-F76C75A1B67F}" type="pres">
      <dgm:prSet presAssocID="{F506FED4-8CFE-49CC-AC72-9141A2E2B487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3A423F81-4A89-4E1B-B101-64FAD597FD71}" type="pres">
      <dgm:prSet presAssocID="{F506FED4-8CFE-49CC-AC72-9141A2E2B487}" presName="spaceRect" presStyleCnt="0"/>
      <dgm:spPr/>
    </dgm:pt>
    <dgm:pt modelId="{CCD600DC-66B7-4D45-B842-AC3CD39DDC5F}" type="pres">
      <dgm:prSet presAssocID="{F506FED4-8CFE-49CC-AC72-9141A2E2B487}" presName="parTx" presStyleLbl="revTx" presStyleIdx="0" presStyleCnt="2">
        <dgm:presLayoutVars>
          <dgm:chMax val="0"/>
          <dgm:chPref val="0"/>
        </dgm:presLayoutVars>
      </dgm:prSet>
      <dgm:spPr/>
    </dgm:pt>
    <dgm:pt modelId="{18C0EC79-93DB-4E2D-83AD-178DD9E4DE72}" type="pres">
      <dgm:prSet presAssocID="{D91C9064-75C5-4577-8554-EFA25AA86020}" presName="sibTrans" presStyleCnt="0"/>
      <dgm:spPr/>
    </dgm:pt>
    <dgm:pt modelId="{EF9A9D9A-CB1A-4655-8C55-F8FBD8EB6F42}" type="pres">
      <dgm:prSet presAssocID="{D39A4D0C-A2AB-4004-9348-843ECFB72046}" presName="compNode" presStyleCnt="0"/>
      <dgm:spPr/>
    </dgm:pt>
    <dgm:pt modelId="{D052029A-6934-4788-8F3D-592C9FF7881A}" type="pres">
      <dgm:prSet presAssocID="{D39A4D0C-A2AB-4004-9348-843ECFB72046}" presName="bgRect" presStyleLbl="bgShp" presStyleIdx="1" presStyleCnt="2"/>
      <dgm:spPr/>
    </dgm:pt>
    <dgm:pt modelId="{E4992925-E47D-4599-9D62-AB6AF99F010A}" type="pres">
      <dgm:prSet presAssocID="{D39A4D0C-A2AB-4004-9348-843ECFB72046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072F3EEE-9662-4133-9C9E-B2BC8AF39F1B}" type="pres">
      <dgm:prSet presAssocID="{D39A4D0C-A2AB-4004-9348-843ECFB72046}" presName="spaceRect" presStyleCnt="0"/>
      <dgm:spPr/>
    </dgm:pt>
    <dgm:pt modelId="{7B38E582-6B29-4F0E-8224-CA4EA6EFF069}" type="pres">
      <dgm:prSet presAssocID="{D39A4D0C-A2AB-4004-9348-843ECFB72046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96DE6F1C-F233-421F-A660-2DEC5342DF55}" srcId="{51A3C170-77C5-4108-B03A-98A4BD59F7BA}" destId="{D39A4D0C-A2AB-4004-9348-843ECFB72046}" srcOrd="1" destOrd="0" parTransId="{591EE2BB-6D18-4ADB-B6C4-4CCB4E29C7FB}" sibTransId="{9F2F9054-B3D5-44F0-BD0F-012DC6D1E909}"/>
    <dgm:cxn modelId="{89D09F6C-C00C-4FD8-88AC-767834FEC702}" srcId="{51A3C170-77C5-4108-B03A-98A4BD59F7BA}" destId="{F506FED4-8CFE-49CC-AC72-9141A2E2B487}" srcOrd="0" destOrd="0" parTransId="{B590CD2F-3AB3-4EA1-9619-52F65594CF71}" sibTransId="{D91C9064-75C5-4577-8554-EFA25AA86020}"/>
    <dgm:cxn modelId="{E33B8294-0F04-B643-89B0-46565EA3A145}" type="presOf" srcId="{51A3C170-77C5-4108-B03A-98A4BD59F7BA}" destId="{4B107C82-B992-4463-9D21-117BDD477537}" srcOrd="0" destOrd="0" presId="urn:microsoft.com/office/officeart/2018/2/layout/IconVerticalSolidList"/>
    <dgm:cxn modelId="{C55AF0B7-218B-7D44-93CD-89397BB0B557}" type="presOf" srcId="{D39A4D0C-A2AB-4004-9348-843ECFB72046}" destId="{7B38E582-6B29-4F0E-8224-CA4EA6EFF069}" srcOrd="0" destOrd="0" presId="urn:microsoft.com/office/officeart/2018/2/layout/IconVerticalSolidList"/>
    <dgm:cxn modelId="{D040E0D9-0DF8-8945-91C6-6D8599C498E5}" type="presOf" srcId="{F506FED4-8CFE-49CC-AC72-9141A2E2B487}" destId="{CCD600DC-66B7-4D45-B842-AC3CD39DDC5F}" srcOrd="0" destOrd="0" presId="urn:microsoft.com/office/officeart/2018/2/layout/IconVerticalSolidList"/>
    <dgm:cxn modelId="{5A5CA477-1368-3044-A90C-B4686A5323D8}" type="presParOf" srcId="{4B107C82-B992-4463-9D21-117BDD477537}" destId="{ADE2C142-C802-44CF-9924-F180CC3BA57E}" srcOrd="0" destOrd="0" presId="urn:microsoft.com/office/officeart/2018/2/layout/IconVerticalSolidList"/>
    <dgm:cxn modelId="{835573CB-3247-AF44-BA1D-1E516CCC8E6A}" type="presParOf" srcId="{ADE2C142-C802-44CF-9924-F180CC3BA57E}" destId="{4070A7C1-656F-443A-8033-CE54787F5D2B}" srcOrd="0" destOrd="0" presId="urn:microsoft.com/office/officeart/2018/2/layout/IconVerticalSolidList"/>
    <dgm:cxn modelId="{7244DC21-6552-F241-AED1-B55E2A0A4949}" type="presParOf" srcId="{ADE2C142-C802-44CF-9924-F180CC3BA57E}" destId="{FAA68ED9-0938-4803-B37B-F76C75A1B67F}" srcOrd="1" destOrd="0" presId="urn:microsoft.com/office/officeart/2018/2/layout/IconVerticalSolidList"/>
    <dgm:cxn modelId="{5A992D55-B9FE-874E-A204-D7F1845DE9E2}" type="presParOf" srcId="{ADE2C142-C802-44CF-9924-F180CC3BA57E}" destId="{3A423F81-4A89-4E1B-B101-64FAD597FD71}" srcOrd="2" destOrd="0" presId="urn:microsoft.com/office/officeart/2018/2/layout/IconVerticalSolidList"/>
    <dgm:cxn modelId="{6C3EF43C-B95E-1D43-B5FD-1ABE11A2E674}" type="presParOf" srcId="{ADE2C142-C802-44CF-9924-F180CC3BA57E}" destId="{CCD600DC-66B7-4D45-B842-AC3CD39DDC5F}" srcOrd="3" destOrd="0" presId="urn:microsoft.com/office/officeart/2018/2/layout/IconVerticalSolidList"/>
    <dgm:cxn modelId="{43C530E5-F076-AE41-883B-ECD514DA9986}" type="presParOf" srcId="{4B107C82-B992-4463-9D21-117BDD477537}" destId="{18C0EC79-93DB-4E2D-83AD-178DD9E4DE72}" srcOrd="1" destOrd="0" presId="urn:microsoft.com/office/officeart/2018/2/layout/IconVerticalSolidList"/>
    <dgm:cxn modelId="{4869C242-36E1-D041-83DF-165739F9A871}" type="presParOf" srcId="{4B107C82-B992-4463-9D21-117BDD477537}" destId="{EF9A9D9A-CB1A-4655-8C55-F8FBD8EB6F42}" srcOrd="2" destOrd="0" presId="urn:microsoft.com/office/officeart/2018/2/layout/IconVerticalSolidList"/>
    <dgm:cxn modelId="{9E3E8D6B-BB8B-E748-B660-825FDF29C272}" type="presParOf" srcId="{EF9A9D9A-CB1A-4655-8C55-F8FBD8EB6F42}" destId="{D052029A-6934-4788-8F3D-592C9FF7881A}" srcOrd="0" destOrd="0" presId="urn:microsoft.com/office/officeart/2018/2/layout/IconVerticalSolidList"/>
    <dgm:cxn modelId="{9D65DDD8-F1AB-5341-927A-0F796AE9634C}" type="presParOf" srcId="{EF9A9D9A-CB1A-4655-8C55-F8FBD8EB6F42}" destId="{E4992925-E47D-4599-9D62-AB6AF99F010A}" srcOrd="1" destOrd="0" presId="urn:microsoft.com/office/officeart/2018/2/layout/IconVerticalSolidList"/>
    <dgm:cxn modelId="{7BFE9611-55BA-1A46-B9AE-EE332159804B}" type="presParOf" srcId="{EF9A9D9A-CB1A-4655-8C55-F8FBD8EB6F42}" destId="{072F3EEE-9662-4133-9C9E-B2BC8AF39F1B}" srcOrd="2" destOrd="0" presId="urn:microsoft.com/office/officeart/2018/2/layout/IconVerticalSolidList"/>
    <dgm:cxn modelId="{F5B6934A-6593-B64A-AADF-76D6906FA1CC}" type="presParOf" srcId="{EF9A9D9A-CB1A-4655-8C55-F8FBD8EB6F42}" destId="{7B38E582-6B29-4F0E-8224-CA4EA6EFF06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B48EBE-232B-450E-AE3E-50D56E8BF33A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B6CDE02-FF95-447B-9579-99173D52AD09}">
      <dgm:prSet/>
      <dgm:spPr/>
      <dgm:t>
        <a:bodyPr/>
        <a:lstStyle/>
        <a:p>
          <a:r>
            <a:rPr lang="en-US"/>
            <a:t>First offense:</a:t>
          </a:r>
        </a:p>
      </dgm:t>
    </dgm:pt>
    <dgm:pt modelId="{FFD1C033-D394-432E-9ABA-699505E8FA02}" type="parTrans" cxnId="{344F55A2-5F6C-47E0-97C3-06AEB85E2F67}">
      <dgm:prSet/>
      <dgm:spPr/>
      <dgm:t>
        <a:bodyPr/>
        <a:lstStyle/>
        <a:p>
          <a:endParaRPr lang="en-US"/>
        </a:p>
      </dgm:t>
    </dgm:pt>
    <dgm:pt modelId="{941200A9-CF51-467E-9E87-211A0919F0B3}" type="sibTrans" cxnId="{344F55A2-5F6C-47E0-97C3-06AEB85E2F67}">
      <dgm:prSet/>
      <dgm:spPr/>
      <dgm:t>
        <a:bodyPr/>
        <a:lstStyle/>
        <a:p>
          <a:endParaRPr lang="en-US"/>
        </a:p>
      </dgm:t>
    </dgm:pt>
    <dgm:pt modelId="{25C3BF99-F29D-4A24-8161-506379593BD8}">
      <dgm:prSet/>
      <dgm:spPr/>
      <dgm:t>
        <a:bodyPr/>
        <a:lstStyle/>
        <a:p>
          <a:r>
            <a:rPr lang="en-US"/>
            <a:t>The submission will be stricken from the record.</a:t>
          </a:r>
        </a:p>
      </dgm:t>
    </dgm:pt>
    <dgm:pt modelId="{242F2454-09AB-4228-9098-61058D5E6039}" type="parTrans" cxnId="{0B1C4445-93F3-427E-99F1-77F42BE5E6EB}">
      <dgm:prSet/>
      <dgm:spPr/>
      <dgm:t>
        <a:bodyPr/>
        <a:lstStyle/>
        <a:p>
          <a:endParaRPr lang="en-US"/>
        </a:p>
      </dgm:t>
    </dgm:pt>
    <dgm:pt modelId="{E213B8A1-87B5-4220-9017-5862F0A8400A}" type="sibTrans" cxnId="{0B1C4445-93F3-427E-99F1-77F42BE5E6EB}">
      <dgm:prSet/>
      <dgm:spPr/>
      <dgm:t>
        <a:bodyPr/>
        <a:lstStyle/>
        <a:p>
          <a:endParaRPr lang="en-US"/>
        </a:p>
      </dgm:t>
    </dgm:pt>
    <dgm:pt modelId="{33E95D50-13D1-47A7-B2D6-BF87C94C7404}">
      <dgm:prSet/>
      <dgm:spPr/>
      <dgm:t>
        <a:bodyPr/>
        <a:lstStyle/>
        <a:p>
          <a:r>
            <a:rPr lang="en-US"/>
            <a:t>Student will receive a warning and administration with be notified</a:t>
          </a:r>
        </a:p>
      </dgm:t>
    </dgm:pt>
    <dgm:pt modelId="{7AB479A4-DA5F-4028-B338-A81E7621B61F}" type="parTrans" cxnId="{BFF6FCD9-83C8-4D9D-A3D8-86C177E84693}">
      <dgm:prSet/>
      <dgm:spPr/>
      <dgm:t>
        <a:bodyPr/>
        <a:lstStyle/>
        <a:p>
          <a:endParaRPr lang="en-US"/>
        </a:p>
      </dgm:t>
    </dgm:pt>
    <dgm:pt modelId="{C03EAA00-765C-4894-BE16-0F08E343E70F}" type="sibTrans" cxnId="{BFF6FCD9-83C8-4D9D-A3D8-86C177E84693}">
      <dgm:prSet/>
      <dgm:spPr/>
      <dgm:t>
        <a:bodyPr/>
        <a:lstStyle/>
        <a:p>
          <a:endParaRPr lang="en-US"/>
        </a:p>
      </dgm:t>
    </dgm:pt>
    <dgm:pt modelId="{38F139E1-9A59-4B45-9FA6-AC94215113A8}">
      <dgm:prSet/>
      <dgm:spPr/>
      <dgm:t>
        <a:bodyPr/>
        <a:lstStyle/>
        <a:p>
          <a:r>
            <a:rPr lang="en-US"/>
            <a:t>Second offense:</a:t>
          </a:r>
        </a:p>
      </dgm:t>
    </dgm:pt>
    <dgm:pt modelId="{DC272176-2106-43D0-B114-131DAB949BA8}" type="parTrans" cxnId="{EB7EB637-62D8-427C-B3EF-5A7CBF4E4CB5}">
      <dgm:prSet/>
      <dgm:spPr/>
      <dgm:t>
        <a:bodyPr/>
        <a:lstStyle/>
        <a:p>
          <a:endParaRPr lang="en-US"/>
        </a:p>
      </dgm:t>
    </dgm:pt>
    <dgm:pt modelId="{56FF7658-306A-4A95-B7A4-F56B5A933D3C}" type="sibTrans" cxnId="{EB7EB637-62D8-427C-B3EF-5A7CBF4E4CB5}">
      <dgm:prSet/>
      <dgm:spPr/>
      <dgm:t>
        <a:bodyPr/>
        <a:lstStyle/>
        <a:p>
          <a:endParaRPr lang="en-US"/>
        </a:p>
      </dgm:t>
    </dgm:pt>
    <dgm:pt modelId="{7F3FF0ED-5A0F-4CA0-B28C-B837E20BBE47}">
      <dgm:prSet/>
      <dgm:spPr/>
      <dgm:t>
        <a:bodyPr/>
        <a:lstStyle/>
        <a:p>
          <a:r>
            <a:rPr lang="en-US"/>
            <a:t>The student will receive no credit for previous hours.</a:t>
          </a:r>
        </a:p>
      </dgm:t>
    </dgm:pt>
    <dgm:pt modelId="{D11A9E58-2BAF-4249-A3A8-4D09DB63AFF2}" type="parTrans" cxnId="{474DEF1B-1F3B-4FAF-8E2A-B3152906AEB5}">
      <dgm:prSet/>
      <dgm:spPr/>
      <dgm:t>
        <a:bodyPr/>
        <a:lstStyle/>
        <a:p>
          <a:endParaRPr lang="en-US"/>
        </a:p>
      </dgm:t>
    </dgm:pt>
    <dgm:pt modelId="{6691233C-9603-4D90-B7FA-FC476F113D70}" type="sibTrans" cxnId="{474DEF1B-1F3B-4FAF-8E2A-B3152906AEB5}">
      <dgm:prSet/>
      <dgm:spPr/>
      <dgm:t>
        <a:bodyPr/>
        <a:lstStyle/>
        <a:p>
          <a:endParaRPr lang="en-US"/>
        </a:p>
      </dgm:t>
    </dgm:pt>
    <dgm:pt modelId="{7553AB50-3381-480B-9476-2D5F900B5A54}">
      <dgm:prSet/>
      <dgm:spPr/>
      <dgm:t>
        <a:bodyPr/>
        <a:lstStyle/>
        <a:p>
          <a:r>
            <a:rPr lang="en-US"/>
            <a:t>Student will be deemed ineligible for TOUCH recognition the remainder of the TOUCH year.</a:t>
          </a:r>
        </a:p>
      </dgm:t>
    </dgm:pt>
    <dgm:pt modelId="{59BDD05F-263C-48CC-8F04-41B25D8E751C}" type="parTrans" cxnId="{67EE7674-399E-4657-A958-2C5B2D158762}">
      <dgm:prSet/>
      <dgm:spPr/>
      <dgm:t>
        <a:bodyPr/>
        <a:lstStyle/>
        <a:p>
          <a:endParaRPr lang="en-US"/>
        </a:p>
      </dgm:t>
    </dgm:pt>
    <dgm:pt modelId="{2D66C1D4-459E-42F8-94AD-17A9A2843559}" type="sibTrans" cxnId="{67EE7674-399E-4657-A958-2C5B2D158762}">
      <dgm:prSet/>
      <dgm:spPr/>
      <dgm:t>
        <a:bodyPr/>
        <a:lstStyle/>
        <a:p>
          <a:endParaRPr lang="en-US"/>
        </a:p>
      </dgm:t>
    </dgm:pt>
    <dgm:pt modelId="{0DAE6148-7919-A645-9ACE-6696B001C319}" type="pres">
      <dgm:prSet presAssocID="{92B48EBE-232B-450E-AE3E-50D56E8BF33A}" presName="linear" presStyleCnt="0">
        <dgm:presLayoutVars>
          <dgm:animLvl val="lvl"/>
          <dgm:resizeHandles val="exact"/>
        </dgm:presLayoutVars>
      </dgm:prSet>
      <dgm:spPr/>
    </dgm:pt>
    <dgm:pt modelId="{E68F050D-4CED-9F4F-9AC3-BC8068A063B6}" type="pres">
      <dgm:prSet presAssocID="{2B6CDE02-FF95-447B-9579-99173D52AD0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31CFA51-493A-8F4A-AFCE-8AC51BACC1E4}" type="pres">
      <dgm:prSet presAssocID="{2B6CDE02-FF95-447B-9579-99173D52AD09}" presName="childText" presStyleLbl="revTx" presStyleIdx="0" presStyleCnt="2">
        <dgm:presLayoutVars>
          <dgm:bulletEnabled val="1"/>
        </dgm:presLayoutVars>
      </dgm:prSet>
      <dgm:spPr/>
    </dgm:pt>
    <dgm:pt modelId="{2113BE89-AD76-F140-903B-969EC8788850}" type="pres">
      <dgm:prSet presAssocID="{38F139E1-9A59-4B45-9FA6-AC94215113A8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0004F0BD-3440-0047-854E-D0DBBCA1DD39}" type="pres">
      <dgm:prSet presAssocID="{38F139E1-9A59-4B45-9FA6-AC94215113A8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474DEF1B-1F3B-4FAF-8E2A-B3152906AEB5}" srcId="{38F139E1-9A59-4B45-9FA6-AC94215113A8}" destId="{7F3FF0ED-5A0F-4CA0-B28C-B837E20BBE47}" srcOrd="0" destOrd="0" parTransId="{D11A9E58-2BAF-4249-A3A8-4D09DB63AFF2}" sibTransId="{6691233C-9603-4D90-B7FA-FC476F113D70}"/>
    <dgm:cxn modelId="{EB7EB637-62D8-427C-B3EF-5A7CBF4E4CB5}" srcId="{92B48EBE-232B-450E-AE3E-50D56E8BF33A}" destId="{38F139E1-9A59-4B45-9FA6-AC94215113A8}" srcOrd="1" destOrd="0" parTransId="{DC272176-2106-43D0-B114-131DAB949BA8}" sibTransId="{56FF7658-306A-4A95-B7A4-F56B5A933D3C}"/>
    <dgm:cxn modelId="{0FF54C44-07B6-D94E-B98C-60066EE3DBDC}" type="presOf" srcId="{92B48EBE-232B-450E-AE3E-50D56E8BF33A}" destId="{0DAE6148-7919-A645-9ACE-6696B001C319}" srcOrd="0" destOrd="0" presId="urn:microsoft.com/office/officeart/2005/8/layout/vList2"/>
    <dgm:cxn modelId="{0B1C4445-93F3-427E-99F1-77F42BE5E6EB}" srcId="{2B6CDE02-FF95-447B-9579-99173D52AD09}" destId="{25C3BF99-F29D-4A24-8161-506379593BD8}" srcOrd="0" destOrd="0" parTransId="{242F2454-09AB-4228-9098-61058D5E6039}" sibTransId="{E213B8A1-87B5-4220-9017-5862F0A8400A}"/>
    <dgm:cxn modelId="{67EE7674-399E-4657-A958-2C5B2D158762}" srcId="{38F139E1-9A59-4B45-9FA6-AC94215113A8}" destId="{7553AB50-3381-480B-9476-2D5F900B5A54}" srcOrd="1" destOrd="0" parTransId="{59BDD05F-263C-48CC-8F04-41B25D8E751C}" sibTransId="{2D66C1D4-459E-42F8-94AD-17A9A2843559}"/>
    <dgm:cxn modelId="{FDE0787F-6587-2E42-A267-75EC6E912024}" type="presOf" srcId="{38F139E1-9A59-4B45-9FA6-AC94215113A8}" destId="{2113BE89-AD76-F140-903B-969EC8788850}" srcOrd="0" destOrd="0" presId="urn:microsoft.com/office/officeart/2005/8/layout/vList2"/>
    <dgm:cxn modelId="{34E5588C-858B-1840-BBD6-CD65DE239C7E}" type="presOf" srcId="{7553AB50-3381-480B-9476-2D5F900B5A54}" destId="{0004F0BD-3440-0047-854E-D0DBBCA1DD39}" srcOrd="0" destOrd="1" presId="urn:microsoft.com/office/officeart/2005/8/layout/vList2"/>
    <dgm:cxn modelId="{344F55A2-5F6C-47E0-97C3-06AEB85E2F67}" srcId="{92B48EBE-232B-450E-AE3E-50D56E8BF33A}" destId="{2B6CDE02-FF95-447B-9579-99173D52AD09}" srcOrd="0" destOrd="0" parTransId="{FFD1C033-D394-432E-9ABA-699505E8FA02}" sibTransId="{941200A9-CF51-467E-9E87-211A0919F0B3}"/>
    <dgm:cxn modelId="{C9FD2DBD-F208-574E-B596-C0FD8FECCC5B}" type="presOf" srcId="{2B6CDE02-FF95-447B-9579-99173D52AD09}" destId="{E68F050D-4CED-9F4F-9AC3-BC8068A063B6}" srcOrd="0" destOrd="0" presId="urn:microsoft.com/office/officeart/2005/8/layout/vList2"/>
    <dgm:cxn modelId="{BFF6FCD9-83C8-4D9D-A3D8-86C177E84693}" srcId="{2B6CDE02-FF95-447B-9579-99173D52AD09}" destId="{33E95D50-13D1-47A7-B2D6-BF87C94C7404}" srcOrd="1" destOrd="0" parTransId="{7AB479A4-DA5F-4028-B338-A81E7621B61F}" sibTransId="{C03EAA00-765C-4894-BE16-0F08E343E70F}"/>
    <dgm:cxn modelId="{81C493ED-C99D-B54D-9EAA-1C055FC0CBD6}" type="presOf" srcId="{33E95D50-13D1-47A7-B2D6-BF87C94C7404}" destId="{C31CFA51-493A-8F4A-AFCE-8AC51BACC1E4}" srcOrd="0" destOrd="1" presId="urn:microsoft.com/office/officeart/2005/8/layout/vList2"/>
    <dgm:cxn modelId="{DC9655FA-EFF4-9443-9AC7-064DD38344C7}" type="presOf" srcId="{25C3BF99-F29D-4A24-8161-506379593BD8}" destId="{C31CFA51-493A-8F4A-AFCE-8AC51BACC1E4}" srcOrd="0" destOrd="0" presId="urn:microsoft.com/office/officeart/2005/8/layout/vList2"/>
    <dgm:cxn modelId="{DE1E99FF-3890-5F4C-9A11-E9E9E289C03C}" type="presOf" srcId="{7F3FF0ED-5A0F-4CA0-B28C-B837E20BBE47}" destId="{0004F0BD-3440-0047-854E-D0DBBCA1DD39}" srcOrd="0" destOrd="0" presId="urn:microsoft.com/office/officeart/2005/8/layout/vList2"/>
    <dgm:cxn modelId="{29AC3B54-2637-D04F-BCFD-6B4460EDEF87}" type="presParOf" srcId="{0DAE6148-7919-A645-9ACE-6696B001C319}" destId="{E68F050D-4CED-9F4F-9AC3-BC8068A063B6}" srcOrd="0" destOrd="0" presId="urn:microsoft.com/office/officeart/2005/8/layout/vList2"/>
    <dgm:cxn modelId="{25CB579C-58B0-F047-8CCA-9BE6235F28D7}" type="presParOf" srcId="{0DAE6148-7919-A645-9ACE-6696B001C319}" destId="{C31CFA51-493A-8F4A-AFCE-8AC51BACC1E4}" srcOrd="1" destOrd="0" presId="urn:microsoft.com/office/officeart/2005/8/layout/vList2"/>
    <dgm:cxn modelId="{8120DF05-E960-024E-BC18-C77A2FCD93EE}" type="presParOf" srcId="{0DAE6148-7919-A645-9ACE-6696B001C319}" destId="{2113BE89-AD76-F140-903B-969EC8788850}" srcOrd="2" destOrd="0" presId="urn:microsoft.com/office/officeart/2005/8/layout/vList2"/>
    <dgm:cxn modelId="{B477281C-DB7D-5447-901C-47F8F5E4AA42}" type="presParOf" srcId="{0DAE6148-7919-A645-9ACE-6696B001C319}" destId="{0004F0BD-3440-0047-854E-D0DBBCA1DD3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A01449-76FC-0540-B000-564867C40540}">
      <dsp:nvSpPr>
        <dsp:cNvPr id="0" name=""/>
        <dsp:cNvSpPr/>
      </dsp:nvSpPr>
      <dsp:spPr>
        <a:xfrm>
          <a:off x="1472966" y="1507"/>
          <a:ext cx="5891865" cy="154492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19" tIns="392412" rIns="114319" bIns="392412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Translating Osteopathic Understanding into Community Health</a:t>
          </a:r>
        </a:p>
      </dsp:txBody>
      <dsp:txXfrm>
        <a:off x="1472966" y="1507"/>
        <a:ext cx="5891865" cy="1544928"/>
      </dsp:txXfrm>
    </dsp:sp>
    <dsp:sp modelId="{A480D295-2A5D-8B49-8DAE-DA1ECB4ECF48}">
      <dsp:nvSpPr>
        <dsp:cNvPr id="0" name=""/>
        <dsp:cNvSpPr/>
      </dsp:nvSpPr>
      <dsp:spPr>
        <a:xfrm>
          <a:off x="0" y="1507"/>
          <a:ext cx="1472966" cy="154492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944" tIns="152605" rIns="77944" bIns="152605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TOUCH</a:t>
          </a:r>
        </a:p>
      </dsp:txBody>
      <dsp:txXfrm>
        <a:off x="0" y="1507"/>
        <a:ext cx="1472966" cy="1544928"/>
      </dsp:txXfrm>
    </dsp:sp>
    <dsp:sp modelId="{3B7E9F60-31CB-7E4E-B618-71DD7F7CAD0B}">
      <dsp:nvSpPr>
        <dsp:cNvPr id="0" name=""/>
        <dsp:cNvSpPr/>
      </dsp:nvSpPr>
      <dsp:spPr>
        <a:xfrm>
          <a:off x="1472966" y="1639130"/>
          <a:ext cx="5891865" cy="1544928"/>
        </a:xfrm>
        <a:prstGeom prst="rect">
          <a:avLst/>
        </a:prstGeom>
        <a:gradFill rotWithShape="0">
          <a:gsLst>
            <a:gs pos="0">
              <a:schemeClr val="accent2">
                <a:hueOff val="56720"/>
                <a:satOff val="6519"/>
                <a:lumOff val="-5196"/>
                <a:alphaOff val="0"/>
                <a:tint val="96000"/>
                <a:lumMod val="100000"/>
              </a:schemeClr>
            </a:gs>
            <a:gs pos="78000">
              <a:schemeClr val="accent2">
                <a:hueOff val="56720"/>
                <a:satOff val="6519"/>
                <a:lumOff val="-5196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56720"/>
              <a:satOff val="6519"/>
              <a:lumOff val="-5196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19" tIns="392412" rIns="114319" bIns="392412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Encourage osteopathic medical student involvement into the community to expand understanding of osteopathic values. </a:t>
          </a:r>
        </a:p>
      </dsp:txBody>
      <dsp:txXfrm>
        <a:off x="1472966" y="1639130"/>
        <a:ext cx="5891865" cy="1544928"/>
      </dsp:txXfrm>
    </dsp:sp>
    <dsp:sp modelId="{46522550-EFF5-6243-8D05-6A602C4668D4}">
      <dsp:nvSpPr>
        <dsp:cNvPr id="0" name=""/>
        <dsp:cNvSpPr/>
      </dsp:nvSpPr>
      <dsp:spPr>
        <a:xfrm>
          <a:off x="0" y="1639130"/>
          <a:ext cx="1472966" cy="154492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56720"/>
              <a:satOff val="6519"/>
              <a:lumOff val="-519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944" tIns="152605" rIns="77944" bIns="152605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Goal</a:t>
          </a:r>
        </a:p>
      </dsp:txBody>
      <dsp:txXfrm>
        <a:off x="0" y="1639130"/>
        <a:ext cx="1472966" cy="1544928"/>
      </dsp:txXfrm>
    </dsp:sp>
    <dsp:sp modelId="{15A1A35A-A401-8948-B9E1-FFF7DDA128A1}">
      <dsp:nvSpPr>
        <dsp:cNvPr id="0" name=""/>
        <dsp:cNvSpPr/>
      </dsp:nvSpPr>
      <dsp:spPr>
        <a:xfrm>
          <a:off x="1472966" y="3276754"/>
          <a:ext cx="5891865" cy="1544928"/>
        </a:xfrm>
        <a:prstGeom prst="rect">
          <a:avLst/>
        </a:prstGeom>
        <a:gradFill rotWithShape="0">
          <a:gsLst>
            <a:gs pos="0">
              <a:schemeClr val="accent2">
                <a:hueOff val="113439"/>
                <a:satOff val="13039"/>
                <a:lumOff val="-10393"/>
                <a:alphaOff val="0"/>
                <a:tint val="96000"/>
                <a:lumMod val="100000"/>
              </a:schemeClr>
            </a:gs>
            <a:gs pos="78000">
              <a:schemeClr val="accent2">
                <a:hueOff val="113439"/>
                <a:satOff val="13039"/>
                <a:lumOff val="-10393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113439"/>
              <a:satOff val="13039"/>
              <a:lumOff val="-10393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19" tIns="392412" rIns="114319" bIns="392412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TOUCH vs. Volunteer Hours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TOUCH: activities that improve the health and wellness of a community in order to spread osteopathic tenets.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Volunteer Hours: any activity that does not meet TOUCH standards. </a:t>
          </a:r>
        </a:p>
      </dsp:txBody>
      <dsp:txXfrm>
        <a:off x="1472966" y="3276754"/>
        <a:ext cx="5891865" cy="1544928"/>
      </dsp:txXfrm>
    </dsp:sp>
    <dsp:sp modelId="{94F97B4B-0B49-5746-BC69-D5ADEE5B1F3C}">
      <dsp:nvSpPr>
        <dsp:cNvPr id="0" name=""/>
        <dsp:cNvSpPr/>
      </dsp:nvSpPr>
      <dsp:spPr>
        <a:xfrm>
          <a:off x="0" y="3276754"/>
          <a:ext cx="1472966" cy="154492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113439"/>
              <a:satOff val="13039"/>
              <a:lumOff val="-1039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944" tIns="152605" rIns="77944" bIns="152605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Hours</a:t>
          </a:r>
        </a:p>
      </dsp:txBody>
      <dsp:txXfrm>
        <a:off x="0" y="3276754"/>
        <a:ext cx="1472966" cy="15449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70A7C1-656F-443A-8033-CE54787F5D2B}">
      <dsp:nvSpPr>
        <dsp:cNvPr id="0" name=""/>
        <dsp:cNvSpPr/>
      </dsp:nvSpPr>
      <dsp:spPr>
        <a:xfrm>
          <a:off x="0" y="686299"/>
          <a:ext cx="9738340" cy="116423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A68ED9-0938-4803-B37B-F76C75A1B67F}">
      <dsp:nvSpPr>
        <dsp:cNvPr id="0" name=""/>
        <dsp:cNvSpPr/>
      </dsp:nvSpPr>
      <dsp:spPr>
        <a:xfrm>
          <a:off x="352180" y="892577"/>
          <a:ext cx="640327" cy="64032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D600DC-66B7-4D45-B842-AC3CD39DDC5F}">
      <dsp:nvSpPr>
        <dsp:cNvPr id="0" name=""/>
        <dsp:cNvSpPr/>
      </dsp:nvSpPr>
      <dsp:spPr>
        <a:xfrm>
          <a:off x="1344687" y="630625"/>
          <a:ext cx="8393652" cy="1164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215" tIns="123215" rIns="123215" bIns="12321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1 hour of eligible TOUCH volunteerism = 1 TOUCH point</a:t>
          </a:r>
        </a:p>
      </dsp:txBody>
      <dsp:txXfrm>
        <a:off x="1344687" y="630625"/>
        <a:ext cx="8393652" cy="1164231"/>
      </dsp:txXfrm>
    </dsp:sp>
    <dsp:sp modelId="{D052029A-6934-4788-8F3D-592C9FF7881A}">
      <dsp:nvSpPr>
        <dsp:cNvPr id="0" name=""/>
        <dsp:cNvSpPr/>
      </dsp:nvSpPr>
      <dsp:spPr>
        <a:xfrm>
          <a:off x="0" y="2085915"/>
          <a:ext cx="9738340" cy="116423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992925-E47D-4599-9D62-AB6AF99F010A}">
      <dsp:nvSpPr>
        <dsp:cNvPr id="0" name=""/>
        <dsp:cNvSpPr/>
      </dsp:nvSpPr>
      <dsp:spPr>
        <a:xfrm>
          <a:off x="352180" y="2347867"/>
          <a:ext cx="640327" cy="64032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38E582-6B29-4F0E-8224-CA4EA6EFF069}">
      <dsp:nvSpPr>
        <dsp:cNvPr id="0" name=""/>
        <dsp:cNvSpPr/>
      </dsp:nvSpPr>
      <dsp:spPr>
        <a:xfrm>
          <a:off x="1344687" y="2085915"/>
          <a:ext cx="8393652" cy="1164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215" tIns="123215" rIns="123215" bIns="12321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TOUCH year starts May 1</a:t>
          </a:r>
          <a:r>
            <a:rPr lang="en-US" sz="2500" kern="1200" baseline="30000"/>
            <a:t>st</a:t>
          </a:r>
          <a:r>
            <a:rPr lang="en-US" sz="2500" kern="1200"/>
            <a:t> and ends April 30</a:t>
          </a:r>
          <a:r>
            <a:rPr lang="en-US" sz="2500" kern="1200" baseline="30000"/>
            <a:t>th</a:t>
          </a:r>
          <a:r>
            <a:rPr lang="en-US" sz="2500" kern="1200"/>
            <a:t> of following year</a:t>
          </a:r>
        </a:p>
      </dsp:txBody>
      <dsp:txXfrm>
        <a:off x="1344687" y="2085915"/>
        <a:ext cx="8393652" cy="11642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8F050D-4CED-9F4F-9AC3-BC8068A063B6}">
      <dsp:nvSpPr>
        <dsp:cNvPr id="0" name=""/>
        <dsp:cNvSpPr/>
      </dsp:nvSpPr>
      <dsp:spPr>
        <a:xfrm>
          <a:off x="0" y="6794"/>
          <a:ext cx="6692813" cy="7488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First offense:</a:t>
          </a:r>
        </a:p>
      </dsp:txBody>
      <dsp:txXfrm>
        <a:off x="36553" y="43347"/>
        <a:ext cx="6619707" cy="675694"/>
      </dsp:txXfrm>
    </dsp:sp>
    <dsp:sp modelId="{C31CFA51-493A-8F4A-AFCE-8AC51BACC1E4}">
      <dsp:nvSpPr>
        <dsp:cNvPr id="0" name=""/>
        <dsp:cNvSpPr/>
      </dsp:nvSpPr>
      <dsp:spPr>
        <a:xfrm>
          <a:off x="0" y="755594"/>
          <a:ext cx="6692813" cy="1490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2497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The submission will be stricken from the record.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Student will receive a warning and administration with be notified</a:t>
          </a:r>
        </a:p>
      </dsp:txBody>
      <dsp:txXfrm>
        <a:off x="0" y="755594"/>
        <a:ext cx="6692813" cy="1490400"/>
      </dsp:txXfrm>
    </dsp:sp>
    <dsp:sp modelId="{2113BE89-AD76-F140-903B-969EC8788850}">
      <dsp:nvSpPr>
        <dsp:cNvPr id="0" name=""/>
        <dsp:cNvSpPr/>
      </dsp:nvSpPr>
      <dsp:spPr>
        <a:xfrm>
          <a:off x="0" y="2245994"/>
          <a:ext cx="6692813" cy="748800"/>
        </a:xfrm>
        <a:prstGeom prst="roundRect">
          <a:avLst/>
        </a:prstGeom>
        <a:gradFill rotWithShape="0">
          <a:gsLst>
            <a:gs pos="0">
              <a:schemeClr val="accent2">
                <a:hueOff val="113439"/>
                <a:satOff val="13039"/>
                <a:lumOff val="-10393"/>
                <a:alphaOff val="0"/>
                <a:tint val="96000"/>
                <a:lumMod val="100000"/>
              </a:schemeClr>
            </a:gs>
            <a:gs pos="78000">
              <a:schemeClr val="accent2">
                <a:hueOff val="113439"/>
                <a:satOff val="13039"/>
                <a:lumOff val="-10393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Second offense:</a:t>
          </a:r>
        </a:p>
      </dsp:txBody>
      <dsp:txXfrm>
        <a:off x="36553" y="2282547"/>
        <a:ext cx="6619707" cy="675694"/>
      </dsp:txXfrm>
    </dsp:sp>
    <dsp:sp modelId="{0004F0BD-3440-0047-854E-D0DBBCA1DD39}">
      <dsp:nvSpPr>
        <dsp:cNvPr id="0" name=""/>
        <dsp:cNvSpPr/>
      </dsp:nvSpPr>
      <dsp:spPr>
        <a:xfrm>
          <a:off x="0" y="2994794"/>
          <a:ext cx="6692813" cy="1821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2497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The student will receive no credit for previous hours.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Student will be deemed ineligible for TOUCH recognition the remainder of the TOUCH year.</a:t>
          </a:r>
        </a:p>
      </dsp:txBody>
      <dsp:txXfrm>
        <a:off x="0" y="2994794"/>
        <a:ext cx="6692813" cy="1821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9EEEA-7D4A-8941-BB87-8A713A93176D}" type="datetimeFigureOut">
              <a:rPr lang="en-US" smtClean="0"/>
              <a:t>9/8/20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918A7-004A-A943-9F5A-F816E8013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3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9EEEA-7D4A-8941-BB87-8A713A93176D}" type="datetimeFigureOut">
              <a:rPr lang="en-US" smtClean="0"/>
              <a:t>9/8/20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918A7-004A-A943-9F5A-F816E8013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833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9EEEA-7D4A-8941-BB87-8A713A93176D}" type="datetimeFigureOut">
              <a:rPr lang="en-US" smtClean="0"/>
              <a:t>9/8/20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918A7-004A-A943-9F5A-F816E8013340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20383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9EEEA-7D4A-8941-BB87-8A713A93176D}" type="datetimeFigureOut">
              <a:rPr lang="en-US" smtClean="0"/>
              <a:t>9/8/20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918A7-004A-A943-9F5A-F816E8013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934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9EEEA-7D4A-8941-BB87-8A713A93176D}" type="datetimeFigureOut">
              <a:rPr lang="en-US" smtClean="0"/>
              <a:t>9/8/20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918A7-004A-A943-9F5A-F816E8013340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082885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9EEEA-7D4A-8941-BB87-8A713A93176D}" type="datetimeFigureOut">
              <a:rPr lang="en-US" smtClean="0"/>
              <a:t>9/8/20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918A7-004A-A943-9F5A-F816E8013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136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9EEEA-7D4A-8941-BB87-8A713A93176D}" type="datetimeFigureOut">
              <a:rPr lang="en-US" smtClean="0"/>
              <a:t>9/8/20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918A7-004A-A943-9F5A-F816E8013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7425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9EEEA-7D4A-8941-BB87-8A713A93176D}" type="datetimeFigureOut">
              <a:rPr lang="en-US" smtClean="0"/>
              <a:t>9/8/20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918A7-004A-A943-9F5A-F816E8013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1742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9EEEA-7D4A-8941-BB87-8A713A93176D}" type="datetimeFigureOut">
              <a:rPr lang="en-US" smtClean="0"/>
              <a:t>9/8/20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918A7-004A-A943-9F5A-F816E8013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83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9EEEA-7D4A-8941-BB87-8A713A93176D}" type="datetimeFigureOut">
              <a:rPr lang="en-US" smtClean="0"/>
              <a:t>9/8/20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918A7-004A-A943-9F5A-F816E8013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457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9EEEA-7D4A-8941-BB87-8A713A93176D}" type="datetimeFigureOut">
              <a:rPr lang="en-US" smtClean="0"/>
              <a:t>9/8/20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918A7-004A-A943-9F5A-F816E8013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76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9EEEA-7D4A-8941-BB87-8A713A93176D}" type="datetimeFigureOut">
              <a:rPr lang="en-US" smtClean="0"/>
              <a:t>9/8/20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918A7-004A-A943-9F5A-F816E8013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93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9EEEA-7D4A-8941-BB87-8A713A93176D}" type="datetimeFigureOut">
              <a:rPr lang="en-US" smtClean="0"/>
              <a:t>9/8/20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918A7-004A-A943-9F5A-F816E8013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513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9EEEA-7D4A-8941-BB87-8A713A93176D}" type="datetimeFigureOut">
              <a:rPr lang="en-US" smtClean="0"/>
              <a:t>9/8/20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918A7-004A-A943-9F5A-F816E8013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472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9EEEA-7D4A-8941-BB87-8A713A93176D}" type="datetimeFigureOut">
              <a:rPr lang="en-US" smtClean="0"/>
              <a:t>9/8/20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918A7-004A-A943-9F5A-F816E8013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96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918A7-004A-A943-9F5A-F816E801334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9EEEA-7D4A-8941-BB87-8A713A93176D}" type="datetimeFigureOut">
              <a:rPr lang="en-US" smtClean="0"/>
              <a:t>9/8/20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175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9EEEA-7D4A-8941-BB87-8A713A93176D}" type="datetimeFigureOut">
              <a:rPr lang="en-US" smtClean="0"/>
              <a:t>9/8/20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29918A7-004A-A943-9F5A-F816E8013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95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om.edu/touch-program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acom.org/become-a-doctor/resources-for-medical-students/cosgp/touch-program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sgacommunity@acomedu.or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ignup.com/go/AnJoSCp" TargetMode="External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ADFFC45-3DC9-4433-926F-043E879D9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5F26A87-0610-435F-AA13-BD658385C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67230" y="-8468"/>
            <a:ext cx="4763558" cy="6866467"/>
            <a:chOff x="67175" y="-8467"/>
            <a:chExt cx="4763558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6321436-5AAD-4FB6-BB0D-316D4540E8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448300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4B0BD33-3D46-4F43-947A-825DFEF610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7175" y="3681413"/>
              <a:ext cx="4763558" cy="3176587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92E26C27-E1F5-47DC-9F83-469D196C5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58764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5F944E7-2B4E-4AE2-B4DB-846FF8AE0B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0730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FF14952D-390F-46CC-B302-73DDD9C41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9621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867CDE55-B22A-40D0-882A-9452919EE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11788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8C409231-C942-4808-B529-DAC32A7DB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48954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7335" y="1282701"/>
            <a:ext cx="5096060" cy="4307148"/>
          </a:xfrm>
        </p:spPr>
        <p:txBody>
          <a:bodyPr anchor="ctr">
            <a:normAutofit/>
          </a:bodyPr>
          <a:lstStyle/>
          <a:p>
            <a:r>
              <a:rPr lang="en-US"/>
              <a:t>TOUCH 101</a:t>
            </a:r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9370F01-B8C9-4CE4-824C-92B2792E6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6497" y="-8468"/>
            <a:ext cx="5074930" cy="6866468"/>
          </a:xfrm>
          <a:custGeom>
            <a:avLst/>
            <a:gdLst>
              <a:gd name="connsiteX0" fmla="*/ 0 w 5074930"/>
              <a:gd name="connsiteY0" fmla="*/ 0 h 6858000"/>
              <a:gd name="connsiteX1" fmla="*/ 1249825 w 5074930"/>
              <a:gd name="connsiteY1" fmla="*/ 0 h 6858000"/>
              <a:gd name="connsiteX2" fmla="*/ 1249825 w 5074930"/>
              <a:gd name="connsiteY2" fmla="*/ 8457 h 6858000"/>
              <a:gd name="connsiteX3" fmla="*/ 5074930 w 5074930"/>
              <a:gd name="connsiteY3" fmla="*/ 8457 h 6858000"/>
              <a:gd name="connsiteX4" fmla="*/ 5074930 w 5074930"/>
              <a:gd name="connsiteY4" fmla="*/ 6858000 h 6858000"/>
              <a:gd name="connsiteX5" fmla="*/ 1249825 w 5074930"/>
              <a:gd name="connsiteY5" fmla="*/ 6858000 h 6858000"/>
              <a:gd name="connsiteX6" fmla="*/ 1109383 w 507493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74930" h="6858000">
                <a:moveTo>
                  <a:pt x="0" y="0"/>
                </a:moveTo>
                <a:lnTo>
                  <a:pt x="1249825" y="0"/>
                </a:lnTo>
                <a:lnTo>
                  <a:pt x="1249825" y="8457"/>
                </a:lnTo>
                <a:lnTo>
                  <a:pt x="5074930" y="8457"/>
                </a:lnTo>
                <a:lnTo>
                  <a:pt x="5074930" y="6858000"/>
                </a:lnTo>
                <a:lnTo>
                  <a:pt x="1249825" y="6858000"/>
                </a:lnTo>
                <a:lnTo>
                  <a:pt x="1109383" y="685800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76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95676A-37EC-1B4B-AAD2-E5C4AA024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Logging Hours: Event Description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5AEE23-5B84-154E-A895-6913D9CEB437}"/>
              </a:ext>
            </a:extLst>
          </p:cNvPr>
          <p:cNvSpPr txBox="1"/>
          <p:nvPr/>
        </p:nvSpPr>
        <p:spPr>
          <a:xfrm>
            <a:off x="673754" y="2160590"/>
            <a:ext cx="3973943" cy="3440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Event Descriptions need 2 things: 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dirty="0">
                <a:solidFill>
                  <a:schemeClr val="bg1"/>
                </a:solidFill>
              </a:rPr>
              <a:t>	1. How your event/activity 	helped the community and 	meets TOUCH requirements. 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dirty="0">
                <a:solidFill>
                  <a:schemeClr val="bg1"/>
                </a:solidFill>
              </a:rPr>
              <a:t>	2. How you assisted with the 	event. 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bg1"/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rgbClr val="FF0000"/>
                </a:solidFill>
              </a:rPr>
              <a:t>What you shouldn’t write: </a:t>
            </a:r>
          </a:p>
          <a:p>
            <a:pPr lvl="1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I helped with ESL tutoring.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7F37A8-FC53-9243-A793-596490360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049" y="329894"/>
            <a:ext cx="3625949" cy="6198206"/>
          </a:xfrm>
          <a:prstGeom prst="rect">
            <a:avLst/>
          </a:prstGeom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923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95676A-37EC-1B4B-AAD2-E5C4AA024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Logging Hours: House Points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5AEE23-5B84-154E-A895-6913D9CEB437}"/>
              </a:ext>
            </a:extLst>
          </p:cNvPr>
          <p:cNvSpPr txBox="1"/>
          <p:nvPr/>
        </p:nvSpPr>
        <p:spPr>
          <a:xfrm>
            <a:off x="673754" y="2160590"/>
            <a:ext cx="3973943" cy="3440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In the IMPORT ID section: 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bg1"/>
              </a:solidFill>
            </a:endParaRPr>
          </a:p>
          <a:p>
            <a:pPr lvl="1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Write in your name for HOUSE points. 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bg1"/>
              </a:solidFill>
            </a:endParaRPr>
          </a:p>
          <a:p>
            <a:pPr lvl="1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If left blank, they will not count towards your HOUSE points.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7F37A8-FC53-9243-A793-596490360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9558" y="41214"/>
            <a:ext cx="4011928" cy="6858000"/>
          </a:xfrm>
          <a:prstGeom prst="rect">
            <a:avLst/>
          </a:prstGeom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342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TOUCH Eligibility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6F59ED-3A8B-9045-B5BF-D9553CD8B8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2231"/>
          <a:stretch/>
        </p:blipFill>
        <p:spPr>
          <a:xfrm>
            <a:off x="551828" y="1416895"/>
            <a:ext cx="7261321" cy="6451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197586-8A6B-2649-AC7E-E85B2ACFC63D}"/>
              </a:ext>
            </a:extLst>
          </p:cNvPr>
          <p:cNvSpPr txBox="1"/>
          <p:nvPr/>
        </p:nvSpPr>
        <p:spPr>
          <a:xfrm>
            <a:off x="551828" y="2039442"/>
            <a:ext cx="3554007" cy="3539430"/>
          </a:xfrm>
          <a:prstGeom prst="rect">
            <a:avLst/>
          </a:prstGeom>
          <a:solidFill>
            <a:srgbClr val="F5F5F5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Awareness Events (DO day on the Hill, </a:t>
            </a:r>
            <a:r>
              <a:rPr lang="en-US" sz="1600" dirty="0" err="1"/>
              <a:t>ShaDO</a:t>
            </a:r>
            <a:r>
              <a:rPr lang="en-US" sz="1600" dirty="0"/>
              <a:t> Day)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Events where you reach out to the community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Events where you work with community members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Volunteering at the humane society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Medical trips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Mission trips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Volunteering at camps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Blood donation = 0.5 TOUCH point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Plasma donation = 1 TOUCH point</a:t>
            </a:r>
            <a:endParaRPr lang="en-US" sz="1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7B4645-2EE8-FE41-B849-51041E9CA167}"/>
              </a:ext>
            </a:extLst>
          </p:cNvPr>
          <p:cNvSpPr txBox="1"/>
          <p:nvPr/>
        </p:nvSpPr>
        <p:spPr>
          <a:xfrm>
            <a:off x="4105835" y="2039442"/>
            <a:ext cx="3707314" cy="3539430"/>
          </a:xfrm>
          <a:prstGeom prst="rect">
            <a:avLst/>
          </a:prstGeom>
          <a:solidFill>
            <a:srgbClr val="F5F5F5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By ACOM for ACOM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Conferences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Training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Shadowing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Any events where you receive compensation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Ride Along with an EMS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Hours completed prior to matriculation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On call hours (crisis hotline or EMS)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Supplies drives (unless packing and delivering)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Running/walking in a charity event </a:t>
            </a:r>
          </a:p>
        </p:txBody>
      </p:sp>
    </p:spTree>
    <p:extLst>
      <p:ext uri="{BB962C8B-B14F-4D97-AF65-F5344CB8AC3E}">
        <p14:creationId xmlns:p14="http://schemas.microsoft.com/office/powerpoint/2010/main" val="1906223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Planning Hours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754" y="2160590"/>
            <a:ext cx="3973943" cy="344011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en-US" sz="150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500">
                <a:solidFill>
                  <a:schemeClr val="bg1"/>
                </a:solidFill>
              </a:rPr>
              <a:t>If you are involved with the planning committee of a community event that is eligible for TOUCH, you may submit planning hours</a:t>
            </a:r>
          </a:p>
          <a:p>
            <a:pPr lvl="1">
              <a:lnSpc>
                <a:spcPct val="90000"/>
              </a:lnSpc>
            </a:pPr>
            <a:r>
              <a:rPr lang="en-US" sz="1500">
                <a:solidFill>
                  <a:schemeClr val="bg1"/>
                </a:solidFill>
              </a:rPr>
              <a:t>1 hour of planning = 0.5 TOUCH points</a:t>
            </a:r>
          </a:p>
          <a:p>
            <a:pPr lvl="1">
              <a:lnSpc>
                <a:spcPct val="90000"/>
              </a:lnSpc>
            </a:pPr>
            <a:endParaRPr lang="en-US" sz="150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500">
                <a:solidFill>
                  <a:schemeClr val="bg1"/>
                </a:solidFill>
              </a:rPr>
              <a:t>You can earn up to 15 planning hours per TOUCH year! </a:t>
            </a:r>
          </a:p>
          <a:p>
            <a:pPr>
              <a:lnSpc>
                <a:spcPct val="90000"/>
              </a:lnSpc>
            </a:pPr>
            <a:r>
              <a:rPr lang="en-US" sz="1500">
                <a:solidFill>
                  <a:schemeClr val="bg1"/>
                </a:solidFill>
              </a:rPr>
              <a:t>In the description box, include the amount of hours planned.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B30339-FC78-E948-A139-6CCB4A14B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8865" y="972608"/>
            <a:ext cx="5117772" cy="4900269"/>
          </a:xfrm>
          <a:prstGeom prst="rect">
            <a:avLst/>
          </a:prstGeom>
        </p:spPr>
      </p:pic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107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A18F0-3BCC-7943-9EB8-3AF48EC4F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46" y="609600"/>
            <a:ext cx="3729076" cy="13208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Volunteer Trips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B79D22-6D2E-0148-8C62-8C0E7472684A}"/>
              </a:ext>
            </a:extLst>
          </p:cNvPr>
          <p:cNvSpPr txBox="1"/>
          <p:nvPr/>
        </p:nvSpPr>
        <p:spPr>
          <a:xfrm>
            <a:off x="685167" y="2160589"/>
            <a:ext cx="3720916" cy="3560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Log each day you’re volunteering as it’s </a:t>
            </a:r>
            <a:r>
              <a:rPr lang="en-US" sz="15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own entry!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There are not more than 24 hours in 1 day </a:t>
            </a:r>
          </a:p>
          <a:p>
            <a:pPr lvl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Cannot have an entry with more than 20 hours each day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Please be truthful about hours </a:t>
            </a:r>
          </a:p>
          <a:p>
            <a:pPr lvl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If you were on a mission trip did you actually volunteer 20 hours a day for a week or did you volunteer 8 hours a day?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5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Can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have the same description if you are doing the same work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85181C-1B49-2F43-91B1-8DC830096C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62482" y="632145"/>
            <a:ext cx="4585852" cy="508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96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D94A7024-D948-494D-8920-BBA2DA07D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5D406D-7BAB-AC4C-8DC7-F571A57CD2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</a:blip>
          <a:srcRect t="25974" b="1543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Submissions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2160589"/>
            <a:ext cx="10623013" cy="3880773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RULES: 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Must submit within 30 days of the event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If event lasts over 10 hours, must get written proof</a:t>
            </a:r>
          </a:p>
          <a:p>
            <a:r>
              <a:rPr lang="en-US" sz="2400" dirty="0">
                <a:solidFill>
                  <a:srgbClr val="FFFFFF"/>
                </a:solidFill>
              </a:rPr>
              <a:t>AFTER: 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Hours are approved by the SGA Director of Community Outreach 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If denied, they will be counted as volunteer hours. 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Please keep record of your hours, as further proof may be requested.</a:t>
            </a:r>
          </a:p>
          <a:p>
            <a:r>
              <a:rPr lang="en-US" sz="2400" dirty="0">
                <a:solidFill>
                  <a:srgbClr val="FFFFFF"/>
                </a:solidFill>
              </a:rPr>
              <a:t>DISPUTES: 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Any discrepancies will be under review by the COSGP National TOUCH Coordinator.  </a:t>
            </a:r>
          </a:p>
          <a:p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078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B5AA8A5-25CC-4295-892F-367FCDAF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9DD65AA-8280-4962-92F3-DF1CB5334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9068" y="-8467"/>
            <a:ext cx="4766733" cy="6866467"/>
            <a:chOff x="7425267" y="-8467"/>
            <a:chExt cx="4766733" cy="686646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8942788-FC6D-44C2-BFC1-6F064710DA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1093AC6-E5C2-4894-A520-5BE11049F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23">
              <a:extLst>
                <a:ext uri="{FF2B5EF4-FFF2-40B4-BE49-F238E27FC236}">
                  <a16:creationId xmlns:a16="http://schemas.microsoft.com/office/drawing/2014/main" id="{F2EF9281-EAD8-4973-938C-52DECCD0F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5">
              <a:extLst>
                <a:ext uri="{FF2B5EF4-FFF2-40B4-BE49-F238E27FC236}">
                  <a16:creationId xmlns:a16="http://schemas.microsoft.com/office/drawing/2014/main" id="{F4D52681-7A79-4750-8E02-7C30DBAFE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F132E88E-8003-49D3-88BD-E18DF6965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7">
              <a:extLst>
                <a:ext uri="{FF2B5EF4-FFF2-40B4-BE49-F238E27FC236}">
                  <a16:creationId xmlns:a16="http://schemas.microsoft.com/office/drawing/2014/main" id="{8C986A99-157C-40D0-97AD-371B6F55E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8">
              <a:extLst>
                <a:ext uri="{FF2B5EF4-FFF2-40B4-BE49-F238E27FC236}">
                  <a16:creationId xmlns:a16="http://schemas.microsoft.com/office/drawing/2014/main" id="{264123D5-6D32-4F54-BAD5-43A5BAF6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9">
              <a:extLst>
                <a:ext uri="{FF2B5EF4-FFF2-40B4-BE49-F238E27FC236}">
                  <a16:creationId xmlns:a16="http://schemas.microsoft.com/office/drawing/2014/main" id="{5FCA8C06-6A3E-4C39-9EF2-1179873319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3F93416A-6C44-4D77-A94A-DEBC035EA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7450296-155A-6040-86B3-D4D504779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en-US" sz="4400">
                <a:solidFill>
                  <a:schemeClr val="accent1">
                    <a:lumMod val="75000"/>
                  </a:schemeClr>
                </a:solidFill>
              </a:rPr>
              <a:t>Falsifying Events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4C6BC13-FB1E-48CC-B421-3D0603972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2625" y="0"/>
            <a:ext cx="64493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F15DDB19-404A-4D9A-B9FB-5C67257E46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7725480"/>
              </p:ext>
            </p:extLst>
          </p:nvPr>
        </p:nvGraphicFramePr>
        <p:xfrm>
          <a:off x="4852543" y="944564"/>
          <a:ext cx="6692814" cy="4823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07172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6E8D1-1BE2-8748-910F-086A45D9A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Shows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0D22A-F5FD-744B-A70C-9EA70FF8A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48740"/>
            <a:ext cx="4900506" cy="5303519"/>
          </a:xfrm>
        </p:spPr>
        <p:txBody>
          <a:bodyPr>
            <a:normAutofit/>
          </a:bodyPr>
          <a:lstStyle/>
          <a:p>
            <a:r>
              <a:rPr lang="en-US" dirty="0"/>
              <a:t>If the volunteer’s schedule changes </a:t>
            </a:r>
            <a:r>
              <a:rPr lang="en-US" u="sng" dirty="0"/>
              <a:t>within 7 days</a:t>
            </a:r>
            <a:r>
              <a:rPr lang="en-US" dirty="0"/>
              <a:t> of an event, the individual is responsible for immediately informing and working with the SGA Director of Community Outreach (or organization contact) to find a replacement. Failure to inform the appropriate people will be treated as a No Show</a:t>
            </a:r>
            <a:endParaRPr lang="en-US" sz="2400" dirty="0"/>
          </a:p>
          <a:p>
            <a:r>
              <a:rPr lang="en-US" dirty="0"/>
              <a:t> If the volunteer cancels </a:t>
            </a:r>
            <a:r>
              <a:rPr lang="en-US" u="sng" dirty="0"/>
              <a:t>within 48 hours</a:t>
            </a:r>
            <a:r>
              <a:rPr lang="en-US" dirty="0"/>
              <a:t> of the event without contacting the event organizer and finding a replacement, this will be considered a No Show</a:t>
            </a:r>
            <a:endParaRPr lang="en-US" sz="2400" dirty="0"/>
          </a:p>
          <a:p>
            <a:r>
              <a:rPr lang="en-US" dirty="0"/>
              <a:t>If the volunteer is absent because of an unforeseen life event (family emergency, illness, death, </a:t>
            </a:r>
            <a:r>
              <a:rPr lang="en-US" dirty="0" err="1"/>
              <a:t>etc</a:t>
            </a:r>
            <a:r>
              <a:rPr lang="en-US" dirty="0"/>
              <a:t>) the No Show policy will be evaluated on a case by case basis and proof will be required.</a:t>
            </a:r>
            <a:endParaRPr lang="en-US" sz="2400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597BE4-8DE1-0747-808E-F5211B3078E0}"/>
              </a:ext>
            </a:extLst>
          </p:cNvPr>
          <p:cNvSpPr txBox="1"/>
          <p:nvPr/>
        </p:nvSpPr>
        <p:spPr>
          <a:xfrm>
            <a:off x="5920740" y="1371600"/>
            <a:ext cx="4900505" cy="3139321"/>
          </a:xfrm>
          <a:prstGeom prst="rect">
            <a:avLst/>
          </a:prstGeom>
          <a:noFill/>
          <a:ln w="349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First Offense: </a:t>
            </a:r>
          </a:p>
          <a:p>
            <a:pPr lvl="1"/>
            <a:r>
              <a:rPr lang="en-US" b="1" dirty="0"/>
              <a:t>- Written warning from SGA Director of Community Outreach </a:t>
            </a:r>
          </a:p>
          <a:p>
            <a:pPr lvl="1"/>
            <a:r>
              <a:rPr lang="en-US" b="1" dirty="0"/>
              <a:t>- Audrey </a:t>
            </a:r>
            <a:r>
              <a:rPr lang="en-US" b="1" dirty="0" err="1"/>
              <a:t>Bawcum</a:t>
            </a:r>
            <a:r>
              <a:rPr lang="en-US" b="1" dirty="0"/>
              <a:t> informed</a:t>
            </a:r>
          </a:p>
          <a:p>
            <a:r>
              <a:rPr lang="en-US" b="1" dirty="0"/>
              <a:t> Second Offense: </a:t>
            </a:r>
          </a:p>
          <a:p>
            <a:pPr lvl="1"/>
            <a:r>
              <a:rPr lang="en-US" b="1" dirty="0"/>
              <a:t>- Individual will be unable to claim their next 5 TOUCH point hours</a:t>
            </a:r>
          </a:p>
          <a:p>
            <a:r>
              <a:rPr lang="en-US" b="1" dirty="0"/>
              <a:t> Third Offense:</a:t>
            </a:r>
          </a:p>
          <a:p>
            <a:pPr lvl="1"/>
            <a:r>
              <a:rPr lang="en-US" b="1" dirty="0"/>
              <a:t>- Meeting with Dr. Reynolds regarding unprofessional behavior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564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C27F57B-C291-314D-BC24-2F8573132E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60" r="4957" b="-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635" y="1304968"/>
            <a:ext cx="5527834" cy="4752889"/>
          </a:xfrm>
        </p:spPr>
        <p:txBody>
          <a:bodyPr>
            <a:normAutofit/>
          </a:bodyPr>
          <a:lstStyle/>
          <a:p>
            <a:r>
              <a:rPr lang="en-US" sz="2800" dirty="0"/>
              <a:t>Quick ACOM References</a:t>
            </a:r>
          </a:p>
          <a:p>
            <a:pPr lvl="1"/>
            <a:r>
              <a:rPr lang="en-US" sz="2400" dirty="0">
                <a:hlinkClick r:id="rId3"/>
              </a:rPr>
              <a:t>https://www.acom.edu/touch-program/</a:t>
            </a:r>
            <a:endParaRPr lang="en-US" sz="2400" dirty="0"/>
          </a:p>
          <a:p>
            <a:pPr marL="457200" lvl="1" indent="0">
              <a:buNone/>
            </a:pPr>
            <a:endParaRPr lang="en-US" sz="2400" dirty="0"/>
          </a:p>
          <a:p>
            <a:r>
              <a:rPr lang="en-US" sz="2800" dirty="0"/>
              <a:t>TOUCH Standards</a:t>
            </a:r>
          </a:p>
          <a:p>
            <a:pPr lvl="1"/>
            <a:r>
              <a:rPr lang="en-US" sz="2400" dirty="0">
                <a:hlinkClick r:id="rId4"/>
              </a:rPr>
              <a:t>https://www.aacom.org/become-a-doctor/resources-for-medical-students/cosgp/touch-program</a:t>
            </a:r>
            <a:endParaRPr lang="en-US" sz="2400" dirty="0"/>
          </a:p>
          <a:p>
            <a:pPr marL="457200" lvl="1" indent="0">
              <a:buNone/>
            </a:pPr>
            <a:endParaRPr lang="en-US" sz="24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0579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815A7B4-532E-48C9-AC24-D78ACF333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D40109F4-CE5C-45F4-856E-F3F69C9FD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CBAA4DE-3D7B-460B-AE98-D9F9990C0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BF1ED3E-4F80-4AF6-A41B-44F53DDE61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C0B2D747-3E31-45C5-9A98-A9710A585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A15FD4BA-3020-462D-8BE8-B3A65B8E49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A304284A-7318-4DD5-898C-2F6B23C778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F48E66-B635-4509-B115-E0987C014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E3B96D94-5F5A-4F4C-810C-917BF4D26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7F3782D6-BFF8-4389-9D39-A023ADAA9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ECE162D4-FCAE-441B-B5E9-C91DE6212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6153" y="-1843018"/>
            <a:ext cx="5088811" cy="32491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Any Questions?</a:t>
            </a:r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DC99427B-A97E-40A3-B1FD-4557346C6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3" name="Graphic 22" descr="Help">
            <a:extLst>
              <a:ext uri="{FF2B5EF4-FFF2-40B4-BE49-F238E27FC236}">
                <a16:creationId xmlns:a16="http://schemas.microsoft.com/office/drawing/2014/main" id="{600AB008-B0E0-4B27-861A-F24D5E278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1001" y="47343"/>
            <a:ext cx="3765692" cy="3765692"/>
          </a:xfrm>
          <a:prstGeom prst="rect">
            <a:avLst/>
          </a:prstGeom>
        </p:spPr>
      </p:pic>
      <p:pic>
        <p:nvPicPr>
          <p:cNvPr id="37" name="Content Placeholder 4" descr="A close up of a person&#10;&#10;Description automatically generated">
            <a:extLst>
              <a:ext uri="{FF2B5EF4-FFF2-40B4-BE49-F238E27FC236}">
                <a16:creationId xmlns:a16="http://schemas.microsoft.com/office/drawing/2014/main" id="{7726E59F-B368-2746-AE57-ABA4EFD59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8444" y="1678269"/>
            <a:ext cx="6900380" cy="541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30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Contact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562" y="1708030"/>
            <a:ext cx="4497237" cy="4727276"/>
          </a:xfrm>
        </p:spPr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endParaRPr lang="en-US" sz="2000" dirty="0">
              <a:solidFill>
                <a:schemeClr val="bg1"/>
              </a:solidFill>
            </a:endParaRPr>
          </a:p>
          <a:p>
            <a:pPr marL="228600" lvl="1">
              <a:spcBef>
                <a:spcPts val="1000"/>
              </a:spcBef>
            </a:pPr>
            <a:endParaRPr lang="en-US" sz="2000" dirty="0">
              <a:solidFill>
                <a:schemeClr val="bg1"/>
              </a:solidFill>
            </a:endParaRPr>
          </a:p>
          <a:p>
            <a:pPr marL="228600" lvl="1">
              <a:spcBef>
                <a:spcPts val="1000"/>
              </a:spcBef>
            </a:pPr>
            <a:r>
              <a:rPr lang="en-US" sz="2000" dirty="0">
                <a:solidFill>
                  <a:schemeClr val="bg1"/>
                </a:solidFill>
              </a:rPr>
              <a:t>Jess Harrison: SGA Director of Community Outreach</a:t>
            </a:r>
            <a:endParaRPr lang="en-US" sz="2000" dirty="0">
              <a:solidFill>
                <a:schemeClr val="bg1"/>
              </a:solidFill>
              <a:hlinkClick r:id="rId2"/>
            </a:endParaRPr>
          </a:p>
          <a:p>
            <a:r>
              <a:rPr lang="en-US" sz="2400" dirty="0">
                <a:solidFill>
                  <a:schemeClr val="bg1"/>
                </a:solidFill>
                <a:hlinkClick r:id="rId2"/>
              </a:rPr>
              <a:t>sgacommunity@acomedu.org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Email me with any questions!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If you know of community/online opportunities that you’d like the school to know about, let me know!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4740AC-AA43-1042-9F2E-FEF53B297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1069591"/>
            <a:ext cx="5143500" cy="4706303"/>
          </a:xfrm>
          <a:prstGeom prst="rect">
            <a:avLst/>
          </a:prstGeom>
        </p:spPr>
      </p:pic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060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B5AA8A5-25CC-4295-892F-367FCDAF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9DD65AA-8280-4962-92F3-DF1CB5334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9068" y="-8467"/>
            <a:ext cx="4766733" cy="6866467"/>
            <a:chOff x="7425267" y="-8467"/>
            <a:chExt cx="4766733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8942788-FC6D-44C2-BFC1-6F064710DA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1093AC6-E5C2-4894-A520-5BE11049F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F2EF9281-EAD8-4973-938C-52DECCD0F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F4D52681-7A79-4750-8E02-7C30DBAFE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F132E88E-8003-49D3-88BD-E18DF6965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8C986A99-157C-40D0-97AD-371B6F55E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264123D5-6D32-4F54-BAD5-43A5BAF6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5FCA8C06-6A3E-4C39-9EF2-1179873319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F93416A-6C44-4D77-A94A-DEBC035EA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en-US" sz="4400">
                <a:solidFill>
                  <a:schemeClr val="accent1">
                    <a:lumMod val="75000"/>
                  </a:schemeClr>
                </a:solidFill>
              </a:rPr>
              <a:t>TOUCH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C6BC13-FB1E-48CC-B421-3D0603972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2625" y="0"/>
            <a:ext cx="64493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BE62DF8-ECCB-4F17-95D0-9EDD4550B8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1572420"/>
              </p:ext>
            </p:extLst>
          </p:nvPr>
        </p:nvGraphicFramePr>
        <p:xfrm>
          <a:off x="4180525" y="944564"/>
          <a:ext cx="7364832" cy="4823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32034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D94A7024-D948-494D-8920-BBA2DA07D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44AC616-7233-5143-84E8-EA86E8253D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</a:blip>
          <a:srcRect t="24749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TOUCH CYCLE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6CA997D4-C63B-4287-9C11-B8B323FBC4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5975057"/>
              </p:ext>
            </p:extLst>
          </p:nvPr>
        </p:nvGraphicFramePr>
        <p:xfrm>
          <a:off x="2453640" y="3264107"/>
          <a:ext cx="9738340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380259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2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40" y="-6"/>
            <a:ext cx="4203045" cy="1375608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AWARDS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5602"/>
            <a:ext cx="4790364" cy="525721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chemeClr val="bg1"/>
                </a:solidFill>
              </a:rPr>
              <a:t>Good way to keep track of your volunteer activities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chemeClr val="bg1"/>
                </a:solidFill>
              </a:rPr>
              <a:t>Graduation TOP 10 TOUCH hours recognized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chemeClr val="bg1"/>
                </a:solidFill>
              </a:rPr>
              <a:t>Local (ACOM) and national recognition (COSGP)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Participation recognition</a:t>
            </a:r>
          </a:p>
          <a:p>
            <a:pPr lvl="2">
              <a:lnSpc>
                <a:spcPct val="90000"/>
              </a:lnSpc>
            </a:pPr>
            <a:r>
              <a:rPr lang="en-US" sz="1600" dirty="0">
                <a:solidFill>
                  <a:schemeClr val="bg1"/>
                </a:solidFill>
              </a:rPr>
              <a:t>Students who complete 0.5 to 49.75 approved TOUCH Hours</a:t>
            </a:r>
          </a:p>
          <a:p>
            <a:pPr lvl="1">
              <a:lnSpc>
                <a:spcPct val="90000"/>
              </a:lnSpc>
            </a:pPr>
            <a:r>
              <a:rPr lang="en-US" b="1" u="sng" dirty="0">
                <a:solidFill>
                  <a:schemeClr val="bg1"/>
                </a:solidFill>
              </a:rPr>
              <a:t>Silver-level recognition</a:t>
            </a:r>
          </a:p>
          <a:p>
            <a:pPr lvl="2">
              <a:lnSpc>
                <a:spcPct val="90000"/>
              </a:lnSpc>
            </a:pPr>
            <a:r>
              <a:rPr lang="en-US" sz="1600" dirty="0">
                <a:solidFill>
                  <a:schemeClr val="bg1"/>
                </a:solidFill>
              </a:rPr>
              <a:t>Students who complete 50 to 99.75 approved TOUCH Hours</a:t>
            </a:r>
          </a:p>
          <a:p>
            <a:pPr lvl="1">
              <a:lnSpc>
                <a:spcPct val="90000"/>
              </a:lnSpc>
            </a:pPr>
            <a:r>
              <a:rPr lang="en-US" b="1" u="sng" dirty="0">
                <a:solidFill>
                  <a:schemeClr val="bg1"/>
                </a:solidFill>
              </a:rPr>
              <a:t>Gold-level recognition</a:t>
            </a:r>
          </a:p>
          <a:p>
            <a:pPr lvl="2">
              <a:lnSpc>
                <a:spcPct val="90000"/>
              </a:lnSpc>
            </a:pPr>
            <a:r>
              <a:rPr lang="en-US" sz="1600" dirty="0">
                <a:solidFill>
                  <a:schemeClr val="bg1"/>
                </a:solidFill>
              </a:rPr>
              <a:t>Students who complete 100 or more approved TOUCH Hours</a:t>
            </a:r>
          </a:p>
          <a:p>
            <a:pPr lvl="1">
              <a:lnSpc>
                <a:spcPct val="90000"/>
              </a:lnSpc>
            </a:pPr>
            <a:r>
              <a:rPr lang="en-US" b="1" u="sng" dirty="0">
                <a:solidFill>
                  <a:schemeClr val="bg1"/>
                </a:solidFill>
              </a:rPr>
              <a:t>Platinum-level recognition</a:t>
            </a:r>
          </a:p>
          <a:p>
            <a:pPr lvl="2">
              <a:lnSpc>
                <a:spcPct val="90000"/>
              </a:lnSpc>
            </a:pPr>
            <a:r>
              <a:rPr lang="en-US" sz="1600" dirty="0">
                <a:solidFill>
                  <a:schemeClr val="bg1"/>
                </a:solidFill>
              </a:rPr>
              <a:t>Awarded to the student at each COM with the highest number of approved TOUCH Hours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111520-FE8D-384C-97C5-6F5B1146C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496633" y="946112"/>
            <a:ext cx="4794935" cy="3596201"/>
          </a:xfrm>
          <a:prstGeom prst="rect">
            <a:avLst/>
          </a:prstGeom>
        </p:spPr>
      </p:pic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47DBC8-B88B-3941-B9A8-AF13AF46A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7152" y="2724703"/>
            <a:ext cx="3698544" cy="369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265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2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40" y="-6"/>
            <a:ext cx="4940952" cy="1375608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AWARDS (COVID19 Award Amendments)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5602"/>
            <a:ext cx="4790364" cy="5257210"/>
          </a:xfrm>
        </p:spPr>
        <p:txBody>
          <a:bodyPr>
            <a:normAutofit/>
          </a:bodyPr>
          <a:lstStyle/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Participation recognition</a:t>
            </a:r>
          </a:p>
          <a:p>
            <a:pPr lvl="2">
              <a:lnSpc>
                <a:spcPct val="90000"/>
              </a:lnSpc>
            </a:pPr>
            <a:r>
              <a:rPr lang="en-US" sz="1600" dirty="0">
                <a:solidFill>
                  <a:schemeClr val="bg1"/>
                </a:solidFill>
              </a:rPr>
              <a:t>Students who complete </a:t>
            </a:r>
            <a:r>
              <a:rPr lang="en-US" sz="1600" dirty="0">
                <a:solidFill>
                  <a:srgbClr val="FF0000"/>
                </a:solidFill>
              </a:rPr>
              <a:t>0.5 to 34.75 </a:t>
            </a:r>
            <a:r>
              <a:rPr lang="en-US" sz="1600" dirty="0">
                <a:solidFill>
                  <a:schemeClr val="bg1"/>
                </a:solidFill>
              </a:rPr>
              <a:t>approved TOUCH Hours</a:t>
            </a:r>
          </a:p>
          <a:p>
            <a:pPr lvl="1">
              <a:lnSpc>
                <a:spcPct val="90000"/>
              </a:lnSpc>
            </a:pPr>
            <a:r>
              <a:rPr lang="en-US" b="1" u="sng" dirty="0">
                <a:solidFill>
                  <a:schemeClr val="bg1"/>
                </a:solidFill>
              </a:rPr>
              <a:t>Silver-level recognition</a:t>
            </a:r>
          </a:p>
          <a:p>
            <a:pPr lvl="2">
              <a:lnSpc>
                <a:spcPct val="90000"/>
              </a:lnSpc>
            </a:pPr>
            <a:r>
              <a:rPr lang="en-US" sz="1600" dirty="0">
                <a:solidFill>
                  <a:schemeClr val="bg1"/>
                </a:solidFill>
              </a:rPr>
              <a:t>Students who complete </a:t>
            </a:r>
            <a:r>
              <a:rPr lang="en-US" sz="1600" dirty="0">
                <a:solidFill>
                  <a:srgbClr val="FF0000"/>
                </a:solidFill>
              </a:rPr>
              <a:t>35 to 69.75 </a:t>
            </a:r>
            <a:r>
              <a:rPr lang="en-US" sz="1600" dirty="0">
                <a:solidFill>
                  <a:schemeClr val="bg1"/>
                </a:solidFill>
              </a:rPr>
              <a:t>approved TOUCH Hours</a:t>
            </a:r>
          </a:p>
          <a:p>
            <a:pPr lvl="1">
              <a:lnSpc>
                <a:spcPct val="90000"/>
              </a:lnSpc>
            </a:pPr>
            <a:r>
              <a:rPr lang="en-US" b="1" u="sng" dirty="0">
                <a:solidFill>
                  <a:schemeClr val="bg1"/>
                </a:solidFill>
              </a:rPr>
              <a:t>Gold-level recognition</a:t>
            </a:r>
          </a:p>
          <a:p>
            <a:pPr lvl="2">
              <a:lnSpc>
                <a:spcPct val="90000"/>
              </a:lnSpc>
            </a:pPr>
            <a:r>
              <a:rPr lang="en-US" sz="1600" dirty="0">
                <a:solidFill>
                  <a:schemeClr val="bg1"/>
                </a:solidFill>
              </a:rPr>
              <a:t>Students who complete </a:t>
            </a:r>
            <a:r>
              <a:rPr lang="en-US" sz="1600" dirty="0">
                <a:solidFill>
                  <a:srgbClr val="FF0000"/>
                </a:solidFill>
              </a:rPr>
              <a:t>70 or more </a:t>
            </a:r>
            <a:r>
              <a:rPr lang="en-US" sz="1600" dirty="0">
                <a:solidFill>
                  <a:schemeClr val="bg1"/>
                </a:solidFill>
              </a:rPr>
              <a:t>approved TOUCH Hours</a:t>
            </a:r>
          </a:p>
          <a:p>
            <a:pPr lvl="1">
              <a:lnSpc>
                <a:spcPct val="90000"/>
              </a:lnSpc>
            </a:pPr>
            <a:r>
              <a:rPr lang="en-US" b="1" u="sng" dirty="0">
                <a:solidFill>
                  <a:schemeClr val="bg1"/>
                </a:solidFill>
              </a:rPr>
              <a:t>Platinum-level recognition</a:t>
            </a:r>
          </a:p>
          <a:p>
            <a:pPr lvl="2">
              <a:lnSpc>
                <a:spcPct val="90000"/>
              </a:lnSpc>
            </a:pPr>
            <a:r>
              <a:rPr lang="en-US" sz="1600" dirty="0">
                <a:solidFill>
                  <a:schemeClr val="bg1"/>
                </a:solidFill>
              </a:rPr>
              <a:t>Awarded to the student at each COM with the highest number of approved TOUCH Hours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111520-FE8D-384C-97C5-6F5B1146C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496633" y="946112"/>
            <a:ext cx="4794935" cy="3596201"/>
          </a:xfrm>
          <a:prstGeom prst="rect">
            <a:avLst/>
          </a:prstGeom>
        </p:spPr>
      </p:pic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47DBC8-B88B-3941-B9A8-AF13AF46A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7152" y="2724703"/>
            <a:ext cx="3698544" cy="369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895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FADB0A-A90F-0D48-94BF-51B2FFE0CA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36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061B17-E0C7-CE4A-B73A-E70E4D875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/>
              <a:t>Where do I Sign Up for Events/Volunteering?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6A904-176A-414B-9DDD-95268A38A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4391623" cy="3880773"/>
          </a:xfrm>
        </p:spPr>
        <p:txBody>
          <a:bodyPr>
            <a:normAutofit/>
          </a:bodyPr>
          <a:lstStyle/>
          <a:p>
            <a:r>
              <a:rPr lang="en-US" dirty="0"/>
              <a:t>On organizations TEAMs page or </a:t>
            </a:r>
            <a:r>
              <a:rPr lang="en-US" dirty="0" err="1"/>
              <a:t>SignUp.com</a:t>
            </a:r>
            <a:endParaRPr lang="en-US" dirty="0"/>
          </a:p>
          <a:p>
            <a:r>
              <a:rPr lang="en-US" u="sng" dirty="0">
                <a:hlinkClick r:id="rId3"/>
              </a:rPr>
              <a:t>https://signup.com/go/AnJoSCp</a:t>
            </a:r>
            <a:r>
              <a:rPr lang="en-US" dirty="0"/>
              <a:t> </a:t>
            </a: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16" name="Straight Connector 12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06951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n-US" dirty="0"/>
              <a:t>Logging Hours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321E-138E-D740-B91C-3E4910342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194" y="1488613"/>
            <a:ext cx="7615859" cy="498838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117" y="609601"/>
            <a:ext cx="4405163" cy="1320800"/>
          </a:xfrm>
        </p:spPr>
        <p:txBody>
          <a:bodyPr>
            <a:normAutofit/>
          </a:bodyPr>
          <a:lstStyle/>
          <a:p>
            <a:r>
              <a:rPr lang="en-US" sz="2000" b="1" dirty="0" err="1"/>
              <a:t>trackitforward.com</a:t>
            </a:r>
            <a:r>
              <a:rPr lang="en-US" sz="2000" b="1" dirty="0"/>
              <a:t>/site/</a:t>
            </a:r>
            <a:r>
              <a:rPr lang="en-US" sz="2000" b="1" dirty="0" err="1"/>
              <a:t>acom</a:t>
            </a:r>
            <a:endParaRPr lang="en-US" sz="2000" b="1" dirty="0"/>
          </a:p>
          <a:p>
            <a:pPr lvl="1"/>
            <a:r>
              <a:rPr lang="en-US" sz="2000" b="1" dirty="0"/>
              <a:t>Click “Sign Up” and use your ACOM email. </a:t>
            </a:r>
          </a:p>
        </p:txBody>
      </p:sp>
    </p:spTree>
    <p:extLst>
      <p:ext uri="{BB962C8B-B14F-4D97-AF65-F5344CB8AC3E}">
        <p14:creationId xmlns:p14="http://schemas.microsoft.com/office/powerpoint/2010/main" val="436244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E308A65-42BB-9E41-B8D9-C703B0535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9317" y="-5004956"/>
            <a:ext cx="4912831" cy="98655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95676A-37EC-1B4B-AAD2-E5C4AA024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2189"/>
            <a:ext cx="9962148" cy="770021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Logging Hours: Submitting an Entry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9CCA55-046E-5945-973C-70F3AB5840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48611"/>
            <a:ext cx="4912831" cy="9865533"/>
          </a:xfrm>
        </p:spPr>
      </p:pic>
    </p:spTree>
    <p:extLst>
      <p:ext uri="{BB962C8B-B14F-4D97-AF65-F5344CB8AC3E}">
        <p14:creationId xmlns:p14="http://schemas.microsoft.com/office/powerpoint/2010/main" val="138030676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957</Words>
  <Application>Microsoft Macintosh PowerPoint</Application>
  <PresentationFormat>Widescreen</PresentationFormat>
  <Paragraphs>130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Trebuchet MS</vt:lpstr>
      <vt:lpstr>Wingdings 3</vt:lpstr>
      <vt:lpstr>Facet</vt:lpstr>
      <vt:lpstr>TOUCH 101</vt:lpstr>
      <vt:lpstr>Contact</vt:lpstr>
      <vt:lpstr>TOUCH </vt:lpstr>
      <vt:lpstr>TOUCH CYCLE</vt:lpstr>
      <vt:lpstr>AWARDS</vt:lpstr>
      <vt:lpstr>AWARDS (COVID19 Award Amendments)</vt:lpstr>
      <vt:lpstr>Where do I Sign Up for Events/Volunteering? </vt:lpstr>
      <vt:lpstr>Logging Hours</vt:lpstr>
      <vt:lpstr>Logging Hours: Submitting an Entry</vt:lpstr>
      <vt:lpstr>Logging Hours: Event Description </vt:lpstr>
      <vt:lpstr>Logging Hours: House Points</vt:lpstr>
      <vt:lpstr>TOUCH Eligibility</vt:lpstr>
      <vt:lpstr>Planning Hours</vt:lpstr>
      <vt:lpstr>Volunteer Trips</vt:lpstr>
      <vt:lpstr>Submissions</vt:lpstr>
      <vt:lpstr>Falsifying Events</vt:lpstr>
      <vt:lpstr>No Shows</vt:lpstr>
      <vt:lpstr>PowerPoint Presentation</vt:lpstr>
      <vt:lpstr>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TOUCH 101</dc:title>
  <dc:creator>Jessie Harrison</dc:creator>
  <cp:lastModifiedBy>Jessie Harrison</cp:lastModifiedBy>
  <cp:revision>2</cp:revision>
  <dcterms:created xsi:type="dcterms:W3CDTF">2020-09-08T23:49:32Z</dcterms:created>
  <dcterms:modified xsi:type="dcterms:W3CDTF">2020-09-08T23:57:31Z</dcterms:modified>
</cp:coreProperties>
</file>